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3" r:id="rId2"/>
    <p:sldId id="285" r:id="rId3"/>
    <p:sldId id="287" r:id="rId4"/>
    <p:sldId id="298" r:id="rId5"/>
    <p:sldId id="299" r:id="rId6"/>
    <p:sldId id="300" r:id="rId7"/>
    <p:sldId id="301" r:id="rId8"/>
    <p:sldId id="288" r:id="rId9"/>
    <p:sldId id="289" r:id="rId10"/>
    <p:sldId id="302" r:id="rId11"/>
    <p:sldId id="290" r:id="rId12"/>
    <p:sldId id="294" r:id="rId13"/>
    <p:sldId id="303" r:id="rId14"/>
    <p:sldId id="291" r:id="rId15"/>
    <p:sldId id="296" r:id="rId16"/>
    <p:sldId id="259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1E5"/>
    <a:srgbClr val="E7E6E6"/>
    <a:srgbClr val="C5BCFA"/>
    <a:srgbClr val="F8D9D4"/>
    <a:srgbClr val="CD9FD2"/>
    <a:srgbClr val="F5857B"/>
    <a:srgbClr val="FBB97D"/>
    <a:srgbClr val="F3ACC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1818" autoAdjust="0"/>
  </p:normalViewPr>
  <p:slideViewPr>
    <p:cSldViewPr snapToGrid="0" showGuides="1">
      <p:cViewPr varScale="1">
        <p:scale>
          <a:sx n="64" d="100"/>
          <a:sy n="64" d="100"/>
        </p:scale>
        <p:origin x="1426" y="5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gif>
</file>

<file path=ppt/media/image10.jpeg>
</file>

<file path=ppt/media/image11.gif>
</file>

<file path=ppt/media/image12.jpeg>
</file>

<file path=ppt/media/image13.gif>
</file>

<file path=ppt/media/image14.jpeg>
</file>

<file path=ppt/media/image15.jpeg>
</file>

<file path=ppt/media/image16.gif>
</file>

<file path=ppt/media/image17.gif>
</file>

<file path=ppt/media/image2.gif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6085B5-E609-4D01-A171-1CE2610502A8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6D7075-B1FB-4C6D-8091-098D9EB0DC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00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안녕하십니까</a:t>
            </a:r>
            <a:r>
              <a:rPr lang="en-US" altLang="ko-KR" dirty="0"/>
              <a:t>? </a:t>
            </a:r>
            <a:r>
              <a:rPr lang="ko-KR" altLang="en-US" dirty="0"/>
              <a:t>모바일 프로그래밍 수업을 듣고 있는 </a:t>
            </a:r>
            <a:r>
              <a:rPr lang="ko-KR" altLang="en-US" dirty="0" err="1"/>
              <a:t>이보미입니다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제가 제작한 오늘의 패션 앱에 대해서 발표하도록 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D7075-B1FB-4C6D-8091-098D9EB0DCB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47403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패션 커뮤니티 기능을 살펴보겠습니다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D7075-B1FB-4C6D-8091-098D9EB0DCB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704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패션 커뮤니티는 </a:t>
            </a:r>
            <a:r>
              <a:rPr lang="ko-KR" altLang="en-US" dirty="0" err="1"/>
              <a:t>파이어스토어</a:t>
            </a:r>
            <a:r>
              <a:rPr lang="ko-KR" altLang="en-US" dirty="0"/>
              <a:t> </a:t>
            </a:r>
            <a:r>
              <a:rPr lang="ko-KR" altLang="en-US" dirty="0" err="1"/>
              <a:t>디비를</a:t>
            </a:r>
            <a:r>
              <a:rPr lang="ko-KR" altLang="en-US" dirty="0"/>
              <a:t> 사용하여</a:t>
            </a:r>
            <a:endParaRPr lang="en-US" altLang="ko-KR" dirty="0"/>
          </a:p>
          <a:p>
            <a:r>
              <a:rPr lang="ko-KR" altLang="en-US" dirty="0"/>
              <a:t>자유게시판 형태를 만들었습니다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화면에는 게시글 목록과 게시글 추가 버튼으로 구성 되어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D7075-B1FB-4C6D-8091-098D9EB0DCB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6193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게시글 화면은 다음과 같습니다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글 제목과 작성자</a:t>
            </a:r>
            <a:r>
              <a:rPr lang="en-US" altLang="ko-KR" dirty="0"/>
              <a:t>, </a:t>
            </a:r>
            <a:r>
              <a:rPr lang="ko-KR" altLang="en-US" dirty="0"/>
              <a:t>작성 시간</a:t>
            </a:r>
            <a:r>
              <a:rPr lang="en-US" altLang="ko-KR" dirty="0"/>
              <a:t>, </a:t>
            </a:r>
            <a:r>
              <a:rPr lang="ko-KR" altLang="en-US" dirty="0"/>
              <a:t>작성내용이 있고</a:t>
            </a:r>
            <a:endParaRPr lang="en-US" altLang="ko-KR" dirty="0"/>
          </a:p>
          <a:p>
            <a:r>
              <a:rPr lang="ko-KR" altLang="en-US" dirty="0"/>
              <a:t>댓글 기능도 포함되어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D7075-B1FB-4C6D-8091-098D9EB0DCB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8610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마지막으로 패션 일기 기능을 살펴보겠습니다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D7075-B1FB-4C6D-8091-098D9EB0DCB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67654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패션 일기는 메모장 형태로 </a:t>
            </a:r>
            <a:r>
              <a:rPr lang="en-US" altLang="ko-KR" dirty="0" err="1"/>
              <a:t>sqlite</a:t>
            </a:r>
            <a:r>
              <a:rPr lang="en-US" altLang="ko-KR" dirty="0"/>
              <a:t> </a:t>
            </a:r>
            <a:r>
              <a:rPr lang="ko-KR" altLang="en-US" dirty="0" err="1"/>
              <a:t>디비를</a:t>
            </a:r>
            <a:r>
              <a:rPr lang="ko-KR" altLang="en-US" dirty="0"/>
              <a:t> 사용했고</a:t>
            </a:r>
            <a:endParaRPr lang="en-US" altLang="ko-KR" dirty="0"/>
          </a:p>
          <a:p>
            <a:r>
              <a:rPr lang="ko-KR" altLang="en-US" dirty="0"/>
              <a:t>메인 화면은 캘린더와 선택된 날짜</a:t>
            </a:r>
            <a:r>
              <a:rPr lang="en-US" altLang="ko-KR" dirty="0"/>
              <a:t>, </a:t>
            </a:r>
            <a:r>
              <a:rPr lang="ko-KR" altLang="en-US" dirty="0"/>
              <a:t>일정 내용을 확인할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D7075-B1FB-4C6D-8091-098D9EB0DCBE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590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패션 일기에 일정 추가하는 방법은 일기장 메인 화면에</a:t>
            </a:r>
            <a:endParaRPr lang="en-US" altLang="ko-KR" dirty="0"/>
          </a:p>
          <a:p>
            <a:r>
              <a:rPr lang="ko-KR" altLang="en-US" dirty="0"/>
              <a:t>일정추가버튼을 클릭하여 작성하면 되고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일정 목록에 들어가면 일정을 수정 및 삭제를 할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D7075-B1FB-4C6D-8091-098D9EB0DCBE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85323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이처럼 패션에 관심이 많은 사람들을 위해 제작된 </a:t>
            </a:r>
            <a:endParaRPr lang="en-US" altLang="ko-KR" dirty="0"/>
          </a:p>
          <a:p>
            <a:r>
              <a:rPr lang="ko-KR" altLang="en-US" dirty="0"/>
              <a:t>오늘의 패션 앱의 발표를 마치도록 하겠습니다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발표를 끝까지 </a:t>
            </a:r>
            <a:r>
              <a:rPr lang="ko-KR" altLang="en-US" dirty="0" err="1"/>
              <a:t>들어주셔서</a:t>
            </a:r>
            <a:r>
              <a:rPr lang="ko-KR" altLang="en-US" dirty="0"/>
              <a:t> 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D7075-B1FB-4C6D-8091-098D9EB0DCB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6858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'</a:t>
            </a:r>
            <a:r>
              <a:rPr lang="ko-KR" altLang="en-US" dirty="0"/>
              <a:t>오늘의 패션</a:t>
            </a:r>
            <a:r>
              <a:rPr lang="en-US" altLang="ko-KR" dirty="0"/>
              <a:t>'</a:t>
            </a:r>
            <a:r>
              <a:rPr lang="ko-KR" altLang="en-US" dirty="0"/>
              <a:t>앱을 선정하게 된 계기는 다음과 같습니다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매번 온도에 따라 옷 코디를 어떻게 하면 좋을지 항상 고민을 가지고 있었고</a:t>
            </a:r>
            <a:endParaRPr lang="en-US" altLang="ko-KR" dirty="0"/>
          </a:p>
          <a:p>
            <a:r>
              <a:rPr lang="ko-KR" altLang="en-US" dirty="0"/>
              <a:t>자신의 패션을 다른 사용자들로부터 평가를 받을 수 있는 소통의 창구가 있다면 편리하지 않을까 생각하게 됐습니다</a:t>
            </a:r>
            <a:r>
              <a:rPr lang="en-US" altLang="ko-KR" dirty="0"/>
              <a:t>.</a:t>
            </a:r>
            <a:endParaRPr lang="ko-KR" altLang="en-US" dirty="0"/>
          </a:p>
          <a:p>
            <a:r>
              <a:rPr lang="ko-KR" altLang="en-US" dirty="0"/>
              <a:t>또한 패션을 기록할 공간이 있다면 나만의 패션 스타일을 찾는데 도움되지 않을까 생각하게 됐습니다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그래서 저는 패션에 관심이 많은 사람들을 위해 </a:t>
            </a:r>
            <a:endParaRPr lang="en-US" altLang="ko-KR" dirty="0"/>
          </a:p>
          <a:p>
            <a:r>
              <a:rPr lang="ko-KR" altLang="en-US" dirty="0"/>
              <a:t>기존 어플과 차별화된 </a:t>
            </a:r>
            <a:r>
              <a:rPr lang="en-US" altLang="ko-KR" dirty="0"/>
              <a:t>‘</a:t>
            </a:r>
            <a:r>
              <a:rPr lang="ko-KR" altLang="en-US" dirty="0"/>
              <a:t>오늘의 패션</a:t>
            </a:r>
            <a:r>
              <a:rPr lang="en-US" altLang="ko-KR" dirty="0"/>
              <a:t>'</a:t>
            </a:r>
            <a:r>
              <a:rPr lang="ko-KR" altLang="en-US" dirty="0"/>
              <a:t>앱을 제작하게 됐습니다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D7075-B1FB-4C6D-8091-098D9EB0DCB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20932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앱을 이용하기 전</a:t>
            </a:r>
            <a:r>
              <a:rPr lang="en-US" altLang="ko-KR" dirty="0"/>
              <a:t>, </a:t>
            </a:r>
            <a:r>
              <a:rPr lang="ko-KR" altLang="en-US" dirty="0"/>
              <a:t>로그인과 회원가입을 해줘야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사용자의 로그인 정보를 저장하기 위해서 </a:t>
            </a:r>
            <a:r>
              <a:rPr lang="ko-KR" altLang="en-US" dirty="0" err="1"/>
              <a:t>파이어베이스</a:t>
            </a:r>
            <a:r>
              <a:rPr lang="ko-KR" altLang="en-US" dirty="0"/>
              <a:t> </a:t>
            </a:r>
            <a:r>
              <a:rPr lang="ko-KR" altLang="en-US" dirty="0" err="1"/>
              <a:t>디비를</a:t>
            </a:r>
            <a:r>
              <a:rPr lang="ko-KR" altLang="en-US" dirty="0"/>
              <a:t> 사용했습니다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D7075-B1FB-4C6D-8091-098D9EB0DCB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420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앱의 주요 기능은 다음과 같습니다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온도별</a:t>
            </a:r>
            <a:r>
              <a:rPr lang="ko-KR" altLang="en-US" dirty="0"/>
              <a:t> 옷차림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D7075-B1FB-4C6D-8091-098D9EB0DCB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91383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패션 커뮤니티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D7075-B1FB-4C6D-8091-098D9EB0DCB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78736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패션 일기가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D7075-B1FB-4C6D-8091-098D9EB0DCB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3519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</a:t>
            </a:r>
            <a:r>
              <a:rPr lang="ko-KR" altLang="en-US" dirty="0" err="1"/>
              <a:t>온도별</a:t>
            </a:r>
            <a:r>
              <a:rPr lang="ko-KR" altLang="en-US" dirty="0"/>
              <a:t> 옷차림 기능부터 살펴보겠습니다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D7075-B1FB-4C6D-8091-098D9EB0DCB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34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온도별</a:t>
            </a:r>
            <a:r>
              <a:rPr lang="ko-KR" altLang="en-US" dirty="0"/>
              <a:t> 옷차림의 </a:t>
            </a:r>
            <a:r>
              <a:rPr lang="ko-KR" altLang="en-US" dirty="0" err="1"/>
              <a:t>메인화면에는</a:t>
            </a:r>
            <a:endParaRPr lang="en-US" altLang="ko-KR" dirty="0"/>
          </a:p>
          <a:p>
            <a:r>
              <a:rPr lang="ko-KR" altLang="en-US" dirty="0"/>
              <a:t>사용자의 현재 위치와 현재 날씨</a:t>
            </a:r>
            <a:r>
              <a:rPr lang="en-US" altLang="ko-KR" dirty="0"/>
              <a:t>,</a:t>
            </a:r>
            <a:r>
              <a:rPr lang="ko-KR" altLang="en-US" dirty="0"/>
              <a:t> 온도별로 나뉜 옷 추천 리스트를 확인할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D7075-B1FB-4C6D-8091-098D9EB0DCB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01989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또한 </a:t>
            </a:r>
            <a:r>
              <a:rPr lang="ko-KR" altLang="en-US" dirty="0" err="1"/>
              <a:t>온도별</a:t>
            </a:r>
            <a:r>
              <a:rPr lang="ko-KR" altLang="en-US" dirty="0"/>
              <a:t> 옷차림의 </a:t>
            </a:r>
            <a:r>
              <a:rPr lang="ko-KR" altLang="en-US" dirty="0" err="1"/>
              <a:t>메인화면에</a:t>
            </a:r>
            <a:r>
              <a:rPr lang="ko-KR" altLang="en-US" dirty="0"/>
              <a:t> 현재날씨를 클릭하면</a:t>
            </a:r>
            <a:endParaRPr lang="en-US" altLang="ko-KR" dirty="0"/>
          </a:p>
          <a:p>
            <a:r>
              <a:rPr lang="ko-KR" altLang="en-US" dirty="0"/>
              <a:t>오늘</a:t>
            </a:r>
            <a:r>
              <a:rPr lang="en-US" altLang="ko-KR" dirty="0"/>
              <a:t>, </a:t>
            </a:r>
            <a:r>
              <a:rPr lang="ko-KR" altLang="en-US" dirty="0"/>
              <a:t>내일</a:t>
            </a:r>
            <a:r>
              <a:rPr lang="en-US" altLang="ko-KR" dirty="0"/>
              <a:t>, </a:t>
            </a:r>
            <a:r>
              <a:rPr lang="ko-KR" altLang="en-US" dirty="0"/>
              <a:t>모레 날씨 정보를 자세하게 확인할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날씨 정보는 기상청 </a:t>
            </a:r>
            <a:r>
              <a:rPr lang="en-US" altLang="ko-KR" dirty="0" err="1"/>
              <a:t>api</a:t>
            </a:r>
            <a:r>
              <a:rPr lang="ko-KR" altLang="en-US" dirty="0"/>
              <a:t>키를 활용하여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오늘 날씨 화면에는 기상상태와</a:t>
            </a:r>
            <a:r>
              <a:rPr lang="en-US" altLang="ko-KR" dirty="0"/>
              <a:t> </a:t>
            </a:r>
            <a:r>
              <a:rPr lang="ko-KR" altLang="en-US" dirty="0"/>
              <a:t>시간대별 날씨를 나타냈고</a:t>
            </a:r>
            <a:endParaRPr lang="en-US" altLang="ko-KR" dirty="0"/>
          </a:p>
          <a:p>
            <a:r>
              <a:rPr lang="ko-KR" altLang="en-US" dirty="0"/>
              <a:t>내일과 모레 날씨에는 오전</a:t>
            </a:r>
            <a:r>
              <a:rPr lang="en-US" altLang="ko-KR" dirty="0"/>
              <a:t>, </a:t>
            </a:r>
            <a:r>
              <a:rPr lang="ko-KR" altLang="en-US" dirty="0"/>
              <a:t>오후 날씨 비교와 시간대별 날씨를 나타냈습니다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D7075-B1FB-4C6D-8091-098D9EB0DCB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8158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378DEE-0023-263F-C7F3-FD8CE21310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20DA288-2283-478A-677A-217B419292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1EC84C-01A7-4ADC-1F31-E4AE9420B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E487E-FB29-46CC-86DB-8016FC2560E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A9A3C9-983C-3A5F-65CA-B5D87C4B3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3DCD05-031E-104F-A7DE-CC3738994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AE9E5-43D2-4159-94B7-EA18236B8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949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353876-545A-BFC4-4A54-83915ACB9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F5E484A-E56B-1B80-08F4-173FC085E1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A2E2F6-3344-3469-B0BD-24F6A0921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E487E-FB29-46CC-86DB-8016FC2560E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5A2F2F-518B-7161-6FA0-5B310A6D5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C52A9C-1DD3-A81F-35C6-30AE2C838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AE9E5-43D2-4159-94B7-EA18236B8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6511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B64122E-F76C-D69E-8612-00E3B24A05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E68F6FA-2986-8882-707C-3ACB1F0485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1EE918-2005-BA81-AF90-19072D259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E487E-FB29-46CC-86DB-8016FC2560E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CB83DE-9BEC-597E-E901-C6D34F304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971BEE-3762-FC18-8D46-9C7A219B6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AE9E5-43D2-4159-94B7-EA18236B8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2462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C20E52-A2D2-4E60-5562-3F44389AE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7E9EDA-F2CF-C145-94C7-7F6CAC50E1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665E8B-10B4-32F2-40F7-8CB3B9497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E487E-FB29-46CC-86DB-8016FC2560E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6898D6-A27F-77CF-8E4A-9AE7293A4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BB7205-62F2-C3A9-6103-434AA03AC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AE9E5-43D2-4159-94B7-EA18236B8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597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86476B-F03F-A2D2-92F4-DB8BD725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50D368-8ADD-5744-1C65-FBD97F1C6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1363C7-7A56-6A81-F09E-3293A5A98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E487E-FB29-46CC-86DB-8016FC2560E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3AFC29-0E38-3460-F954-6633EB1A5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112A3C-53FB-1AB4-7CAA-B88A1D30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AE9E5-43D2-4159-94B7-EA18236B8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5388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48DBFB-349D-1623-35A9-33202C459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118C10-BD94-F1FF-6203-2FEBBCC671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FD25993-F77A-EE1F-45EF-0CC2642125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536E9E-A1D9-634E-388E-3F14C298F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E487E-FB29-46CC-86DB-8016FC2560E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73E391-5B55-5F41-630E-1CF7E2BF4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0346865-0777-D4E5-4476-70E2C2CF6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AE9E5-43D2-4159-94B7-EA18236B8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3414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F94057-E000-A868-176C-307C069CA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298EB0-D286-6CC1-B513-FAF6823F37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58FEDEB-47A3-3078-3A23-7E2D282DF6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6FE5BE7-37D1-1266-B4F1-F0FB0E37A2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1C7900C-87A1-AFAE-A08B-415AF40C7A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A9EFAA0-400F-D5D8-1B4B-75C10E09E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E487E-FB29-46CC-86DB-8016FC2560E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E89197C-2195-1F5F-01F2-248253C23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FD6E92B-1B63-CFC4-FF7A-0A852DEAD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AE9E5-43D2-4159-94B7-EA18236B8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5839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F50653-6F40-4F70-2B93-5F463CE31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E29B615-D731-269F-2314-614CDF6E0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E487E-FB29-46CC-86DB-8016FC2560E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F854B2D-4F59-31EB-751A-051552BC9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ED674B1-8F7E-B99B-7CD1-A1A78C81E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AE9E5-43D2-4159-94B7-EA18236B8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0959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8253517-9423-7DA8-D736-FA9EDCA1B858}"/>
              </a:ext>
            </a:extLst>
          </p:cNvPr>
          <p:cNvSpPr txBox="1"/>
          <p:nvPr userDrawn="1"/>
        </p:nvSpPr>
        <p:spPr>
          <a:xfrm>
            <a:off x="9998245" y="6578779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5F80F51-A6D5-9218-0900-820BA565F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E487E-FB29-46CC-86DB-8016FC2560E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3458EF2-A9D4-AD9C-069F-9ABD07D16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1EC1F9-A875-0F81-D559-1E770C750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AE9E5-43D2-4159-94B7-EA18236B8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56238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6EE91B-A4E2-2E26-607E-B39098710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EA2F9C-43D3-0B14-4D34-55151D2713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BA8786-4C54-BB63-91DD-29C95CD06F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DBD252-D7D5-FCA0-7545-6CE44E742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E487E-FB29-46CC-86DB-8016FC2560E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9998B52-8581-4B3C-8DCF-887A6965B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BC568F-35B6-016A-B984-4511C2AA4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AE9E5-43D2-4159-94B7-EA18236B8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575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8A8FCF-9D21-F417-5FF4-986F306BD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7867C4A-2550-4E3B-FA23-CE80396F26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6D67851-AA1C-D476-431F-A9CC65123D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4345234-E6AC-8198-FA8F-05BF28435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E487E-FB29-46CC-86DB-8016FC2560E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56ACA8-7628-545B-EE9C-4E6EFCDB7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EF28EEE-793A-CD28-CF3F-77ED818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AE9E5-43D2-4159-94B7-EA18236B8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1969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F33922B-863F-FD10-B777-91C24B9B0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10CB64-1445-5B0D-4F7D-DB9357204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93DEB6-AD62-D6B1-4C2D-F76E5B4427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7E487E-FB29-46CC-86DB-8016FC2560E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B5176D-0742-0F7D-CE19-540EBAC2AC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03217B-D9AE-751D-C27C-F1FC00CDB9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5AE9E5-43D2-4159-94B7-EA18236B8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7906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gi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D93EE47-D586-1F89-9D6D-FCC781F87961}"/>
              </a:ext>
            </a:extLst>
          </p:cNvPr>
          <p:cNvSpPr>
            <a:spLocks/>
          </p:cNvSpPr>
          <p:nvPr/>
        </p:nvSpPr>
        <p:spPr>
          <a:xfrm>
            <a:off x="635620" y="602166"/>
            <a:ext cx="10939346" cy="5664819"/>
          </a:xfrm>
          <a:prstGeom prst="rect">
            <a:avLst/>
          </a:prstGeom>
          <a:pattFill prst="dotGrid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3D35A4-714B-08B5-6832-C5B198DE28B7}"/>
              </a:ext>
            </a:extLst>
          </p:cNvPr>
          <p:cNvSpPr/>
          <p:nvPr/>
        </p:nvSpPr>
        <p:spPr>
          <a:xfrm>
            <a:off x="635620" y="602166"/>
            <a:ext cx="10939346" cy="8363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A18FB86-ACFF-12AE-ED8A-6E5E16D8E418}"/>
              </a:ext>
            </a:extLst>
          </p:cNvPr>
          <p:cNvSpPr/>
          <p:nvPr/>
        </p:nvSpPr>
        <p:spPr>
          <a:xfrm>
            <a:off x="2416097" y="2297151"/>
            <a:ext cx="7359805" cy="2263698"/>
          </a:xfrm>
          <a:prstGeom prst="roundRect">
            <a:avLst>
              <a:gd name="adj" fmla="val 36864"/>
            </a:avLst>
          </a:prstGeom>
          <a:solidFill>
            <a:schemeClr val="accent3"/>
          </a:solidFill>
          <a:ln w="57150"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오늘의 패션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3E7B443-6324-158B-1E35-16C4A72252AD}"/>
              </a:ext>
            </a:extLst>
          </p:cNvPr>
          <p:cNvSpPr/>
          <p:nvPr/>
        </p:nvSpPr>
        <p:spPr>
          <a:xfrm>
            <a:off x="10080702" y="847492"/>
            <a:ext cx="338736" cy="338736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00CA5EF-E04A-5FD5-D5B4-B2731BDACE52}"/>
              </a:ext>
            </a:extLst>
          </p:cNvPr>
          <p:cNvSpPr/>
          <p:nvPr/>
        </p:nvSpPr>
        <p:spPr>
          <a:xfrm>
            <a:off x="10524651" y="847492"/>
            <a:ext cx="338736" cy="338736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A71BBE7-2404-6953-5DC9-B35689E25D50}"/>
              </a:ext>
            </a:extLst>
          </p:cNvPr>
          <p:cNvSpPr/>
          <p:nvPr/>
        </p:nvSpPr>
        <p:spPr>
          <a:xfrm>
            <a:off x="10968601" y="847492"/>
            <a:ext cx="338736" cy="33873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39EB52F-F69E-6590-6CFA-13BAA14FE0EF}"/>
              </a:ext>
            </a:extLst>
          </p:cNvPr>
          <p:cNvSpPr txBox="1"/>
          <p:nvPr/>
        </p:nvSpPr>
        <p:spPr>
          <a:xfrm>
            <a:off x="5089154" y="4859919"/>
            <a:ext cx="20136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컴퓨터공학과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21912065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이보미</a:t>
            </a:r>
          </a:p>
        </p:txBody>
      </p:sp>
    </p:spTree>
    <p:extLst>
      <p:ext uri="{BB962C8B-B14F-4D97-AF65-F5344CB8AC3E}">
        <p14:creationId xmlns:p14="http://schemas.microsoft.com/office/powerpoint/2010/main" val="297655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D93EE47-D586-1F89-9D6D-FCC781F8796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35620" y="602166"/>
            <a:ext cx="10939346" cy="5664819"/>
          </a:xfrm>
          <a:prstGeom prst="rect">
            <a:avLst/>
          </a:prstGeom>
          <a:pattFill prst="dotGrid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3D35A4-714B-08B5-6832-C5B198DE28B7}"/>
              </a:ext>
            </a:extLst>
          </p:cNvPr>
          <p:cNvSpPr/>
          <p:nvPr/>
        </p:nvSpPr>
        <p:spPr>
          <a:xfrm>
            <a:off x="635620" y="602166"/>
            <a:ext cx="10939346" cy="8363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3E7B443-6324-158B-1E35-16C4A72252AD}"/>
              </a:ext>
            </a:extLst>
          </p:cNvPr>
          <p:cNvSpPr/>
          <p:nvPr/>
        </p:nvSpPr>
        <p:spPr>
          <a:xfrm>
            <a:off x="10080702" y="847492"/>
            <a:ext cx="338736" cy="338736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00CA5EF-E04A-5FD5-D5B4-B2731BDACE52}"/>
              </a:ext>
            </a:extLst>
          </p:cNvPr>
          <p:cNvSpPr/>
          <p:nvPr/>
        </p:nvSpPr>
        <p:spPr>
          <a:xfrm>
            <a:off x="10524651" y="847492"/>
            <a:ext cx="338736" cy="338736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A71BBE7-2404-6953-5DC9-B35689E25D50}"/>
              </a:ext>
            </a:extLst>
          </p:cNvPr>
          <p:cNvSpPr/>
          <p:nvPr/>
        </p:nvSpPr>
        <p:spPr>
          <a:xfrm>
            <a:off x="10968601" y="847492"/>
            <a:ext cx="338736" cy="33873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8ADB66-0C63-2397-4C10-93B17DC52EBE}"/>
              </a:ext>
            </a:extLst>
          </p:cNvPr>
          <p:cNvSpPr txBox="1"/>
          <p:nvPr/>
        </p:nvSpPr>
        <p:spPr>
          <a:xfrm>
            <a:off x="949789" y="789503"/>
            <a:ext cx="1425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주요 기능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6ABE3E7-5DC7-6862-ED17-5CDDB149A442}"/>
              </a:ext>
            </a:extLst>
          </p:cNvPr>
          <p:cNvSpPr/>
          <p:nvPr/>
        </p:nvSpPr>
        <p:spPr>
          <a:xfrm rot="20780450">
            <a:off x="89622" y="195452"/>
            <a:ext cx="1514263" cy="5989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83A8B4-931A-C68E-1988-462175F55BBE}"/>
              </a:ext>
            </a:extLst>
          </p:cNvPr>
          <p:cNvSpPr txBox="1"/>
          <p:nvPr/>
        </p:nvSpPr>
        <p:spPr>
          <a:xfrm rot="20780450">
            <a:off x="256881" y="259857"/>
            <a:ext cx="1214499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3-2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C2BC909-78CE-27CE-3D03-88A6EC205092}"/>
              </a:ext>
            </a:extLst>
          </p:cNvPr>
          <p:cNvSpPr/>
          <p:nvPr/>
        </p:nvSpPr>
        <p:spPr>
          <a:xfrm>
            <a:off x="4727488" y="1683833"/>
            <a:ext cx="2759326" cy="43306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A7F1142-8C1A-7DB9-E634-670FFE90CEC3}"/>
              </a:ext>
            </a:extLst>
          </p:cNvPr>
          <p:cNvSpPr txBox="1"/>
          <p:nvPr/>
        </p:nvSpPr>
        <p:spPr>
          <a:xfrm>
            <a:off x="4252070" y="3632150"/>
            <a:ext cx="302393" cy="340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</a:t>
            </a:r>
            <a:endParaRPr lang="ko-KR" altLang="en-US" dirty="0">
              <a:latin typeface="+mn-ea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BE5EF44-73D8-6BC6-8574-F3D78FFBF9FF}"/>
              </a:ext>
            </a:extLst>
          </p:cNvPr>
          <p:cNvSpPr txBox="1"/>
          <p:nvPr/>
        </p:nvSpPr>
        <p:spPr>
          <a:xfrm>
            <a:off x="7659839" y="3632150"/>
            <a:ext cx="302393" cy="340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</a:t>
            </a:r>
            <a:endParaRPr lang="ko-KR" altLang="en-US" dirty="0">
              <a:latin typeface="+mn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26E2B60-1A61-4017-874B-05645FD65E99}"/>
              </a:ext>
            </a:extLst>
          </p:cNvPr>
          <p:cNvSpPr txBox="1"/>
          <p:nvPr/>
        </p:nvSpPr>
        <p:spPr>
          <a:xfrm>
            <a:off x="2308477" y="3325356"/>
            <a:ext cx="781812" cy="3687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7BA52A7-0D95-BB44-58F0-6147A11EFA11}"/>
              </a:ext>
            </a:extLst>
          </p:cNvPr>
          <p:cNvSpPr txBox="1"/>
          <p:nvPr/>
        </p:nvSpPr>
        <p:spPr>
          <a:xfrm>
            <a:off x="5728256" y="3325356"/>
            <a:ext cx="781812" cy="3687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550373B-1A58-192E-F611-0FE6B8FF7502}"/>
              </a:ext>
            </a:extLst>
          </p:cNvPr>
          <p:cNvSpPr txBox="1"/>
          <p:nvPr/>
        </p:nvSpPr>
        <p:spPr>
          <a:xfrm>
            <a:off x="9148034" y="3325356"/>
            <a:ext cx="781812" cy="3687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7041860-3FD1-B248-7342-185DAE746339}"/>
              </a:ext>
            </a:extLst>
          </p:cNvPr>
          <p:cNvSpPr txBox="1"/>
          <p:nvPr/>
        </p:nvSpPr>
        <p:spPr>
          <a:xfrm>
            <a:off x="1653188" y="4861916"/>
            <a:ext cx="20329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</a:t>
            </a:r>
            <a:r>
              <a:rPr lang="ko-KR" altLang="en-US" sz="2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온도별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옷차림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E25491-3031-0FED-699C-6D2C3109F017}"/>
              </a:ext>
            </a:extLst>
          </p:cNvPr>
          <p:cNvSpPr txBox="1"/>
          <p:nvPr/>
        </p:nvSpPr>
        <p:spPr>
          <a:xfrm>
            <a:off x="5064903" y="4861916"/>
            <a:ext cx="20329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 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패션 커뮤니티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F8CA56-55F6-5B6B-A99D-DBE5A4C8105B}"/>
              </a:ext>
            </a:extLst>
          </p:cNvPr>
          <p:cNvSpPr txBox="1"/>
          <p:nvPr/>
        </p:nvSpPr>
        <p:spPr>
          <a:xfrm>
            <a:off x="8758864" y="4861916"/>
            <a:ext cx="15199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패션 일기</a:t>
            </a:r>
          </a:p>
        </p:txBody>
      </p:sp>
      <p:pic>
        <p:nvPicPr>
          <p:cNvPr id="10" name="그림 9" descr="텍스트, 스크린샷, 번호, 소프트웨어이(가) 표시된 사진&#10;&#10;자동 생성된 설명">
            <a:extLst>
              <a:ext uri="{FF2B5EF4-FFF2-40B4-BE49-F238E27FC236}">
                <a16:creationId xmlns:a16="http://schemas.microsoft.com/office/drawing/2014/main" id="{7D6090FF-A1F0-B2B2-A125-1B7FED83523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14387" y="1827246"/>
            <a:ext cx="2001064" cy="2955600"/>
          </a:xfrm>
          <a:prstGeom prst="rect">
            <a:avLst/>
          </a:prstGeom>
          <a:effectLst>
            <a:softEdge rad="0"/>
          </a:effectLst>
        </p:spPr>
      </p:pic>
      <p:pic>
        <p:nvPicPr>
          <p:cNvPr id="15" name="그림 14" descr="텍스트, 스크린샷, 폰트, 소프트웨어이(가) 표시된 사진&#10;&#10;자동 생성된 설명">
            <a:extLst>
              <a:ext uri="{FF2B5EF4-FFF2-40B4-BE49-F238E27FC236}">
                <a16:creationId xmlns:a16="http://schemas.microsoft.com/office/drawing/2014/main" id="{9365FB99-8E0A-B20C-C9E1-5153035F33F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84034" y="1828206"/>
            <a:ext cx="1971236" cy="2954640"/>
          </a:xfrm>
          <a:prstGeom prst="rect">
            <a:avLst/>
          </a:prstGeom>
          <a:effectLst>
            <a:softEdge rad="0"/>
          </a:effectLst>
        </p:spPr>
      </p:pic>
      <p:pic>
        <p:nvPicPr>
          <p:cNvPr id="13" name="그림 1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356F90FB-28D9-9B6A-8952-81AC8CCEB1C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94168" y="1827246"/>
            <a:ext cx="2003664" cy="2955600"/>
          </a:xfrm>
          <a:prstGeom prst="rect">
            <a:avLst/>
          </a:prstGeom>
          <a:effectLst>
            <a:softEdge rad="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AC2673-F020-888A-0038-2B51BEF7D805}"/>
              </a:ext>
            </a:extLst>
          </p:cNvPr>
          <p:cNvSpPr txBox="1"/>
          <p:nvPr/>
        </p:nvSpPr>
        <p:spPr>
          <a:xfrm>
            <a:off x="1371183" y="5315844"/>
            <a:ext cx="2759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기상청 </a:t>
            </a:r>
            <a:r>
              <a:rPr lang="en-US" altLang="ko-KR" sz="1400" dirty="0"/>
              <a:t>API</a:t>
            </a:r>
            <a:r>
              <a:rPr lang="ko-KR" altLang="en-US" sz="1400" dirty="0"/>
              <a:t>키 정보를 받아와</a:t>
            </a:r>
            <a:endParaRPr lang="en-US" altLang="ko-KR" sz="1400" dirty="0"/>
          </a:p>
          <a:p>
            <a:r>
              <a:rPr lang="ko-KR" altLang="en-US" sz="1400" dirty="0"/>
              <a:t>날씨 확인 및 </a:t>
            </a:r>
            <a:r>
              <a:rPr lang="ko-KR" altLang="en-US" sz="1400" dirty="0" err="1"/>
              <a:t>온도별</a:t>
            </a:r>
            <a:r>
              <a:rPr lang="ko-KR" altLang="en-US" sz="1400" dirty="0"/>
              <a:t> 옷 추천 제공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8EF016-86F7-E383-4057-2BC5187974B0}"/>
              </a:ext>
            </a:extLst>
          </p:cNvPr>
          <p:cNvSpPr txBox="1"/>
          <p:nvPr/>
        </p:nvSpPr>
        <p:spPr>
          <a:xfrm>
            <a:off x="4871741" y="5315844"/>
            <a:ext cx="24192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다양한 사용자들과 자유롭게</a:t>
            </a:r>
            <a:endParaRPr lang="en-US" altLang="ko-KR" sz="1400" dirty="0"/>
          </a:p>
          <a:p>
            <a:r>
              <a:rPr lang="ko-KR" altLang="en-US" sz="1400" dirty="0"/>
              <a:t>소통할 수 있는 창구</a:t>
            </a:r>
            <a:endParaRPr lang="en-US" altLang="ko-KR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3A597D-6522-8086-7688-BF3A99CEB129}"/>
              </a:ext>
            </a:extLst>
          </p:cNvPr>
          <p:cNvSpPr txBox="1"/>
          <p:nvPr/>
        </p:nvSpPr>
        <p:spPr>
          <a:xfrm>
            <a:off x="8199471" y="5312436"/>
            <a:ext cx="26789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SQLite DB</a:t>
            </a:r>
            <a:r>
              <a:rPr lang="ko-KR" altLang="en-US" sz="1400" dirty="0"/>
              <a:t>를 사용하여</a:t>
            </a:r>
            <a:endParaRPr lang="en-US" altLang="ko-KR" sz="1400" dirty="0"/>
          </a:p>
          <a:p>
            <a:r>
              <a:rPr lang="ko-KR" altLang="en-US" sz="1400" dirty="0"/>
              <a:t>사용자의 패션을 기록하는 공간 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3886371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D93EE47-D586-1F89-9D6D-FCC781F8796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35620" y="602166"/>
            <a:ext cx="10939346" cy="5664819"/>
          </a:xfrm>
          <a:prstGeom prst="rect">
            <a:avLst/>
          </a:prstGeom>
          <a:pattFill prst="dotGrid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3D35A4-714B-08B5-6832-C5B198DE28B7}"/>
              </a:ext>
            </a:extLst>
          </p:cNvPr>
          <p:cNvSpPr/>
          <p:nvPr/>
        </p:nvSpPr>
        <p:spPr>
          <a:xfrm>
            <a:off x="635620" y="602166"/>
            <a:ext cx="10939346" cy="8363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3E7B443-6324-158B-1E35-16C4A72252AD}"/>
              </a:ext>
            </a:extLst>
          </p:cNvPr>
          <p:cNvSpPr/>
          <p:nvPr/>
        </p:nvSpPr>
        <p:spPr>
          <a:xfrm>
            <a:off x="10080702" y="847492"/>
            <a:ext cx="338736" cy="338736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00CA5EF-E04A-5FD5-D5B4-B2731BDACE52}"/>
              </a:ext>
            </a:extLst>
          </p:cNvPr>
          <p:cNvSpPr/>
          <p:nvPr/>
        </p:nvSpPr>
        <p:spPr>
          <a:xfrm>
            <a:off x="10524651" y="847492"/>
            <a:ext cx="338736" cy="338736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A71BBE7-2404-6953-5DC9-B35689E25D50}"/>
              </a:ext>
            </a:extLst>
          </p:cNvPr>
          <p:cNvSpPr/>
          <p:nvPr/>
        </p:nvSpPr>
        <p:spPr>
          <a:xfrm>
            <a:off x="10968601" y="847492"/>
            <a:ext cx="338736" cy="33873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8ADB66-0C63-2397-4C10-93B17DC52EBE}"/>
              </a:ext>
            </a:extLst>
          </p:cNvPr>
          <p:cNvSpPr txBox="1"/>
          <p:nvPr/>
        </p:nvSpPr>
        <p:spPr>
          <a:xfrm>
            <a:off x="949789" y="789503"/>
            <a:ext cx="53463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패션 커뮤니티 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 </a:t>
            </a:r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메인 화면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/ </a:t>
            </a:r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게시글 작성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6ABE3E7-5DC7-6862-ED17-5CDDB149A442}"/>
              </a:ext>
            </a:extLst>
          </p:cNvPr>
          <p:cNvSpPr/>
          <p:nvPr/>
        </p:nvSpPr>
        <p:spPr>
          <a:xfrm rot="20780450">
            <a:off x="89622" y="195452"/>
            <a:ext cx="1514263" cy="5989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83A8B4-931A-C68E-1988-462175F55BBE}"/>
              </a:ext>
            </a:extLst>
          </p:cNvPr>
          <p:cNvSpPr txBox="1"/>
          <p:nvPr/>
        </p:nvSpPr>
        <p:spPr>
          <a:xfrm rot="20780450">
            <a:off x="256881" y="259857"/>
            <a:ext cx="1214499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3-2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11" name="그림 10" descr="텍스트, 스크린샷, 소프트웨어, 운영 체제이(가) 표시된 사진&#10;&#10;자동 생성된 설명">
            <a:extLst>
              <a:ext uri="{FF2B5EF4-FFF2-40B4-BE49-F238E27FC236}">
                <a16:creationId xmlns:a16="http://schemas.microsoft.com/office/drawing/2014/main" id="{79B2E912-24C0-B55D-DB17-F900E0361E0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768" y="1601082"/>
            <a:ext cx="2008800" cy="4464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5CD49A9-2288-D458-0A2D-D40C3309778A}"/>
              </a:ext>
            </a:extLst>
          </p:cNvPr>
          <p:cNvSpPr txBox="1"/>
          <p:nvPr/>
        </p:nvSpPr>
        <p:spPr>
          <a:xfrm>
            <a:off x="949789" y="1733021"/>
            <a:ext cx="35285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 err="1"/>
              <a:t>FireStore</a:t>
            </a:r>
            <a:r>
              <a:rPr lang="en-US" altLang="ko-KR" dirty="0"/>
              <a:t> </a:t>
            </a:r>
            <a:r>
              <a:rPr lang="ko-KR" altLang="en-US" dirty="0"/>
              <a:t>데이터베이스 사용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게시글 목록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제목</a:t>
            </a:r>
            <a:r>
              <a:rPr lang="en-US" altLang="ko-KR" dirty="0"/>
              <a:t>/</a:t>
            </a:r>
            <a:r>
              <a:rPr lang="ko-KR" altLang="en-US" dirty="0"/>
              <a:t>내용</a:t>
            </a:r>
            <a:r>
              <a:rPr lang="en-US" altLang="ko-KR" dirty="0"/>
              <a:t>/</a:t>
            </a:r>
            <a:r>
              <a:rPr lang="ko-KR" altLang="en-US" dirty="0"/>
              <a:t>닉네임</a:t>
            </a:r>
            <a:r>
              <a:rPr lang="en-US" altLang="ko-KR" dirty="0"/>
              <a:t>/</a:t>
            </a:r>
            <a:r>
              <a:rPr lang="ko-KR" altLang="en-US" dirty="0"/>
              <a:t>작성날짜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게시글 추가 버튼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제목</a:t>
            </a:r>
            <a:r>
              <a:rPr lang="en-US" altLang="ko-KR" dirty="0"/>
              <a:t>, </a:t>
            </a:r>
            <a:r>
              <a:rPr lang="ko-KR" altLang="en-US" dirty="0"/>
              <a:t>내용 작성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37667D-0F72-9841-8FA1-A04F3B79844B}"/>
              </a:ext>
            </a:extLst>
          </p:cNvPr>
          <p:cNvSpPr txBox="1"/>
          <p:nvPr/>
        </p:nvSpPr>
        <p:spPr>
          <a:xfrm>
            <a:off x="10135950" y="5761194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게시글 추가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0264709-5725-50F2-99B2-9E5AC7F98E62}"/>
              </a:ext>
            </a:extLst>
          </p:cNvPr>
          <p:cNvSpPr txBox="1"/>
          <p:nvPr/>
        </p:nvSpPr>
        <p:spPr>
          <a:xfrm>
            <a:off x="6796568" y="5761194"/>
            <a:ext cx="1114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메인 화면</a:t>
            </a:r>
          </a:p>
        </p:txBody>
      </p:sp>
      <p:pic>
        <p:nvPicPr>
          <p:cNvPr id="19" name="그림 18" descr="텍스트, 스크린샷, 디스플레이, 소프트웨어이(가) 표시된 사진&#10;&#10;자동 생성된 설명">
            <a:extLst>
              <a:ext uri="{FF2B5EF4-FFF2-40B4-BE49-F238E27FC236}">
                <a16:creationId xmlns:a16="http://schemas.microsoft.com/office/drawing/2014/main" id="{40B5B13F-948C-5B1A-AB8A-40EBAC3EE7C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647" y="1591250"/>
            <a:ext cx="2009303" cy="44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814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D93EE47-D586-1F89-9D6D-FCC781F8796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35620" y="602166"/>
            <a:ext cx="10939346" cy="5664819"/>
          </a:xfrm>
          <a:prstGeom prst="rect">
            <a:avLst/>
          </a:prstGeom>
          <a:pattFill prst="dotGrid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3D35A4-714B-08B5-6832-C5B198DE28B7}"/>
              </a:ext>
            </a:extLst>
          </p:cNvPr>
          <p:cNvSpPr/>
          <p:nvPr/>
        </p:nvSpPr>
        <p:spPr>
          <a:xfrm>
            <a:off x="635620" y="602166"/>
            <a:ext cx="10939346" cy="8363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3E7B443-6324-158B-1E35-16C4A72252AD}"/>
              </a:ext>
            </a:extLst>
          </p:cNvPr>
          <p:cNvSpPr/>
          <p:nvPr/>
        </p:nvSpPr>
        <p:spPr>
          <a:xfrm>
            <a:off x="10080702" y="847492"/>
            <a:ext cx="338736" cy="338736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00CA5EF-E04A-5FD5-D5B4-B2731BDACE52}"/>
              </a:ext>
            </a:extLst>
          </p:cNvPr>
          <p:cNvSpPr/>
          <p:nvPr/>
        </p:nvSpPr>
        <p:spPr>
          <a:xfrm>
            <a:off x="10524651" y="847492"/>
            <a:ext cx="338736" cy="338736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A71BBE7-2404-6953-5DC9-B35689E25D50}"/>
              </a:ext>
            </a:extLst>
          </p:cNvPr>
          <p:cNvSpPr/>
          <p:nvPr/>
        </p:nvSpPr>
        <p:spPr>
          <a:xfrm>
            <a:off x="10968601" y="847492"/>
            <a:ext cx="338736" cy="33873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8ADB66-0C63-2397-4C10-93B17DC52EBE}"/>
              </a:ext>
            </a:extLst>
          </p:cNvPr>
          <p:cNvSpPr txBox="1"/>
          <p:nvPr/>
        </p:nvSpPr>
        <p:spPr>
          <a:xfrm>
            <a:off x="949789" y="789503"/>
            <a:ext cx="5360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패션 커뮤니티 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– </a:t>
            </a:r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게시글 화면 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댓글 기능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6ABE3E7-5DC7-6862-ED17-5CDDB149A442}"/>
              </a:ext>
            </a:extLst>
          </p:cNvPr>
          <p:cNvSpPr/>
          <p:nvPr/>
        </p:nvSpPr>
        <p:spPr>
          <a:xfrm rot="20780450">
            <a:off x="89622" y="195452"/>
            <a:ext cx="1514263" cy="5989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83A8B4-931A-C68E-1988-462175F55BBE}"/>
              </a:ext>
            </a:extLst>
          </p:cNvPr>
          <p:cNvSpPr txBox="1"/>
          <p:nvPr/>
        </p:nvSpPr>
        <p:spPr>
          <a:xfrm rot="20780450">
            <a:off x="256881" y="259857"/>
            <a:ext cx="1214499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3-2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CD49A9-2288-D458-0A2D-D40C3309778A}"/>
              </a:ext>
            </a:extLst>
          </p:cNvPr>
          <p:cNvSpPr txBox="1"/>
          <p:nvPr/>
        </p:nvSpPr>
        <p:spPr>
          <a:xfrm>
            <a:off x="949789" y="1733021"/>
            <a:ext cx="352853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게시글 화면 구성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제목</a:t>
            </a:r>
            <a:r>
              <a:rPr lang="en-US" altLang="ko-KR" dirty="0"/>
              <a:t>/</a:t>
            </a:r>
            <a:r>
              <a:rPr lang="ko-KR" altLang="en-US" dirty="0"/>
              <a:t>작성자</a:t>
            </a:r>
            <a:r>
              <a:rPr lang="en-US" altLang="ko-KR" dirty="0"/>
              <a:t>/</a:t>
            </a:r>
            <a:r>
              <a:rPr lang="ko-KR" altLang="en-US" dirty="0"/>
              <a:t>작성시간</a:t>
            </a:r>
            <a:r>
              <a:rPr lang="en-US" altLang="ko-KR" dirty="0"/>
              <a:t>/</a:t>
            </a:r>
            <a:r>
              <a:rPr lang="ko-KR" altLang="en-US" dirty="0"/>
              <a:t>내용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댓글 창</a:t>
            </a:r>
            <a:r>
              <a:rPr lang="en-US" altLang="ko-KR" dirty="0"/>
              <a:t>/</a:t>
            </a:r>
            <a:r>
              <a:rPr lang="ko-KR" altLang="en-US" dirty="0"/>
              <a:t>댓글목록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댓글 기능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댓글 내용</a:t>
            </a:r>
            <a:r>
              <a:rPr lang="en-US" altLang="ko-KR" dirty="0"/>
              <a:t>/</a:t>
            </a:r>
            <a:r>
              <a:rPr lang="ko-KR" altLang="en-US" dirty="0"/>
              <a:t>작성날짜 확인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</p:txBody>
      </p:sp>
      <p:pic>
        <p:nvPicPr>
          <p:cNvPr id="10" name="그림 9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4563E282-53C5-E4D9-6CFC-0CA6D861408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2488" y="1604497"/>
            <a:ext cx="2008800" cy="4464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34E9F42-B095-3945-A355-518D377416EC}"/>
              </a:ext>
            </a:extLst>
          </p:cNvPr>
          <p:cNvSpPr txBox="1"/>
          <p:nvPr/>
        </p:nvSpPr>
        <p:spPr>
          <a:xfrm>
            <a:off x="6731182" y="5795982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게시글 화면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A50F6A-747C-77AD-EACC-8885A32BA29D}"/>
              </a:ext>
            </a:extLst>
          </p:cNvPr>
          <p:cNvSpPr txBox="1"/>
          <p:nvPr/>
        </p:nvSpPr>
        <p:spPr>
          <a:xfrm>
            <a:off x="10122248" y="5795982"/>
            <a:ext cx="1114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댓글 기능</a:t>
            </a:r>
          </a:p>
        </p:txBody>
      </p:sp>
      <p:pic>
        <p:nvPicPr>
          <p:cNvPr id="20" name="그림 19" descr="텍스트, 스크린샷, 운영 체제, 소프트웨어이(가) 표시된 사진&#10;&#10;자동 생성된 설명">
            <a:extLst>
              <a:ext uri="{FF2B5EF4-FFF2-40B4-BE49-F238E27FC236}">
                <a16:creationId xmlns:a16="http://schemas.microsoft.com/office/drawing/2014/main" id="{2F1EDE4C-A3F3-9EF4-8CA1-29588D3AF31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803" y="1604497"/>
            <a:ext cx="2009303" cy="44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559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D93EE47-D586-1F89-9D6D-FCC781F8796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35620" y="602166"/>
            <a:ext cx="10939346" cy="5664819"/>
          </a:xfrm>
          <a:prstGeom prst="rect">
            <a:avLst/>
          </a:prstGeom>
          <a:pattFill prst="dotGrid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3D35A4-714B-08B5-6832-C5B198DE28B7}"/>
              </a:ext>
            </a:extLst>
          </p:cNvPr>
          <p:cNvSpPr/>
          <p:nvPr/>
        </p:nvSpPr>
        <p:spPr>
          <a:xfrm>
            <a:off x="635620" y="602166"/>
            <a:ext cx="10939346" cy="8363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3E7B443-6324-158B-1E35-16C4A72252AD}"/>
              </a:ext>
            </a:extLst>
          </p:cNvPr>
          <p:cNvSpPr/>
          <p:nvPr/>
        </p:nvSpPr>
        <p:spPr>
          <a:xfrm>
            <a:off x="10080702" y="847492"/>
            <a:ext cx="338736" cy="338736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00CA5EF-E04A-5FD5-D5B4-B2731BDACE52}"/>
              </a:ext>
            </a:extLst>
          </p:cNvPr>
          <p:cNvSpPr/>
          <p:nvPr/>
        </p:nvSpPr>
        <p:spPr>
          <a:xfrm>
            <a:off x="10524651" y="847492"/>
            <a:ext cx="338736" cy="338736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A71BBE7-2404-6953-5DC9-B35689E25D50}"/>
              </a:ext>
            </a:extLst>
          </p:cNvPr>
          <p:cNvSpPr/>
          <p:nvPr/>
        </p:nvSpPr>
        <p:spPr>
          <a:xfrm>
            <a:off x="10968601" y="847492"/>
            <a:ext cx="338736" cy="33873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8ADB66-0C63-2397-4C10-93B17DC52EBE}"/>
              </a:ext>
            </a:extLst>
          </p:cNvPr>
          <p:cNvSpPr txBox="1"/>
          <p:nvPr/>
        </p:nvSpPr>
        <p:spPr>
          <a:xfrm>
            <a:off x="949789" y="789503"/>
            <a:ext cx="1425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주요 기능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6ABE3E7-5DC7-6862-ED17-5CDDB149A442}"/>
              </a:ext>
            </a:extLst>
          </p:cNvPr>
          <p:cNvSpPr/>
          <p:nvPr/>
        </p:nvSpPr>
        <p:spPr>
          <a:xfrm rot="20780450">
            <a:off x="89622" y="195452"/>
            <a:ext cx="1514263" cy="5989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83A8B4-931A-C68E-1988-462175F55BBE}"/>
              </a:ext>
            </a:extLst>
          </p:cNvPr>
          <p:cNvSpPr txBox="1"/>
          <p:nvPr/>
        </p:nvSpPr>
        <p:spPr>
          <a:xfrm rot="20780450">
            <a:off x="256881" y="259857"/>
            <a:ext cx="1214499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3-3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A3DE07AA-959C-86B4-17BC-EC74AB1BD30F}"/>
              </a:ext>
            </a:extLst>
          </p:cNvPr>
          <p:cNvSpPr/>
          <p:nvPr/>
        </p:nvSpPr>
        <p:spPr>
          <a:xfrm>
            <a:off x="8135256" y="1683833"/>
            <a:ext cx="2759326" cy="43306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A7F1142-8C1A-7DB9-E634-670FFE90CEC3}"/>
              </a:ext>
            </a:extLst>
          </p:cNvPr>
          <p:cNvSpPr txBox="1"/>
          <p:nvPr/>
        </p:nvSpPr>
        <p:spPr>
          <a:xfrm>
            <a:off x="4252070" y="3632150"/>
            <a:ext cx="302393" cy="340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</a:t>
            </a:r>
            <a:endParaRPr lang="ko-KR" altLang="en-US" dirty="0">
              <a:latin typeface="+mn-ea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BE5EF44-73D8-6BC6-8574-F3D78FFBF9FF}"/>
              </a:ext>
            </a:extLst>
          </p:cNvPr>
          <p:cNvSpPr txBox="1"/>
          <p:nvPr/>
        </p:nvSpPr>
        <p:spPr>
          <a:xfrm>
            <a:off x="7659839" y="3632150"/>
            <a:ext cx="302393" cy="340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</a:t>
            </a:r>
            <a:endParaRPr lang="ko-KR" altLang="en-US" dirty="0">
              <a:latin typeface="+mn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26E2B60-1A61-4017-874B-05645FD65E99}"/>
              </a:ext>
            </a:extLst>
          </p:cNvPr>
          <p:cNvSpPr txBox="1"/>
          <p:nvPr/>
        </p:nvSpPr>
        <p:spPr>
          <a:xfrm>
            <a:off x="2308477" y="3325356"/>
            <a:ext cx="781812" cy="3687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7BA52A7-0D95-BB44-58F0-6147A11EFA11}"/>
              </a:ext>
            </a:extLst>
          </p:cNvPr>
          <p:cNvSpPr txBox="1"/>
          <p:nvPr/>
        </p:nvSpPr>
        <p:spPr>
          <a:xfrm>
            <a:off x="5728256" y="3325356"/>
            <a:ext cx="781812" cy="3687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550373B-1A58-192E-F611-0FE6B8FF7502}"/>
              </a:ext>
            </a:extLst>
          </p:cNvPr>
          <p:cNvSpPr txBox="1"/>
          <p:nvPr/>
        </p:nvSpPr>
        <p:spPr>
          <a:xfrm>
            <a:off x="9148034" y="3325356"/>
            <a:ext cx="781812" cy="3687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7041860-3FD1-B248-7342-185DAE746339}"/>
              </a:ext>
            </a:extLst>
          </p:cNvPr>
          <p:cNvSpPr txBox="1"/>
          <p:nvPr/>
        </p:nvSpPr>
        <p:spPr>
          <a:xfrm>
            <a:off x="1653188" y="4861916"/>
            <a:ext cx="20329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</a:t>
            </a:r>
            <a:r>
              <a:rPr lang="ko-KR" altLang="en-US" sz="2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온도별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옷차림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E25491-3031-0FED-699C-6D2C3109F017}"/>
              </a:ext>
            </a:extLst>
          </p:cNvPr>
          <p:cNvSpPr txBox="1"/>
          <p:nvPr/>
        </p:nvSpPr>
        <p:spPr>
          <a:xfrm>
            <a:off x="5064903" y="4861916"/>
            <a:ext cx="20329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패션 커뮤니티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F8CA56-55F6-5B6B-A99D-DBE5A4C8105B}"/>
              </a:ext>
            </a:extLst>
          </p:cNvPr>
          <p:cNvSpPr txBox="1"/>
          <p:nvPr/>
        </p:nvSpPr>
        <p:spPr>
          <a:xfrm>
            <a:off x="8758864" y="4861916"/>
            <a:ext cx="15199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3. 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패션 일기</a:t>
            </a:r>
          </a:p>
        </p:txBody>
      </p:sp>
      <p:pic>
        <p:nvPicPr>
          <p:cNvPr id="10" name="그림 9" descr="텍스트, 스크린샷, 번호, 소프트웨어이(가) 표시된 사진&#10;&#10;자동 생성된 설명">
            <a:extLst>
              <a:ext uri="{FF2B5EF4-FFF2-40B4-BE49-F238E27FC236}">
                <a16:creationId xmlns:a16="http://schemas.microsoft.com/office/drawing/2014/main" id="{7D6090FF-A1F0-B2B2-A125-1B7FED83523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14387" y="1827246"/>
            <a:ext cx="2001064" cy="2955600"/>
          </a:xfrm>
          <a:prstGeom prst="rect">
            <a:avLst/>
          </a:prstGeom>
          <a:effectLst>
            <a:softEdge rad="0"/>
          </a:effectLst>
        </p:spPr>
      </p:pic>
      <p:pic>
        <p:nvPicPr>
          <p:cNvPr id="15" name="그림 14" descr="텍스트, 스크린샷, 폰트, 소프트웨어이(가) 표시된 사진&#10;&#10;자동 생성된 설명">
            <a:extLst>
              <a:ext uri="{FF2B5EF4-FFF2-40B4-BE49-F238E27FC236}">
                <a16:creationId xmlns:a16="http://schemas.microsoft.com/office/drawing/2014/main" id="{9365FB99-8E0A-B20C-C9E1-5153035F33F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84034" y="1828206"/>
            <a:ext cx="1971236" cy="2954640"/>
          </a:xfrm>
          <a:prstGeom prst="rect">
            <a:avLst/>
          </a:prstGeom>
          <a:effectLst>
            <a:softEdge rad="0"/>
          </a:effectLst>
        </p:spPr>
      </p:pic>
      <p:pic>
        <p:nvPicPr>
          <p:cNvPr id="13" name="그림 1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356F90FB-28D9-9B6A-8952-81AC8CCEB1C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94168" y="1827246"/>
            <a:ext cx="2003664" cy="2955600"/>
          </a:xfrm>
          <a:prstGeom prst="rect">
            <a:avLst/>
          </a:prstGeom>
          <a:effectLst>
            <a:softEdge rad="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AC2673-F020-888A-0038-2B51BEF7D805}"/>
              </a:ext>
            </a:extLst>
          </p:cNvPr>
          <p:cNvSpPr txBox="1"/>
          <p:nvPr/>
        </p:nvSpPr>
        <p:spPr>
          <a:xfrm>
            <a:off x="1371183" y="5315844"/>
            <a:ext cx="2759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기상청 </a:t>
            </a:r>
            <a:r>
              <a:rPr lang="en-US" altLang="ko-KR" sz="1400" dirty="0"/>
              <a:t>API</a:t>
            </a:r>
            <a:r>
              <a:rPr lang="ko-KR" altLang="en-US" sz="1400" dirty="0"/>
              <a:t>키 정보를 받아와</a:t>
            </a:r>
            <a:endParaRPr lang="en-US" altLang="ko-KR" sz="1400" dirty="0"/>
          </a:p>
          <a:p>
            <a:r>
              <a:rPr lang="ko-KR" altLang="en-US" sz="1400" dirty="0"/>
              <a:t>날씨 확인 및 </a:t>
            </a:r>
            <a:r>
              <a:rPr lang="ko-KR" altLang="en-US" sz="1400" dirty="0" err="1"/>
              <a:t>온도별</a:t>
            </a:r>
            <a:r>
              <a:rPr lang="ko-KR" altLang="en-US" sz="1400" dirty="0"/>
              <a:t> 옷 추천 제공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8EF016-86F7-E383-4057-2BC5187974B0}"/>
              </a:ext>
            </a:extLst>
          </p:cNvPr>
          <p:cNvSpPr txBox="1"/>
          <p:nvPr/>
        </p:nvSpPr>
        <p:spPr>
          <a:xfrm>
            <a:off x="4871741" y="5315844"/>
            <a:ext cx="24192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다양한 사용자들과 자유롭게</a:t>
            </a:r>
            <a:endParaRPr lang="en-US" altLang="ko-KR" sz="1400" dirty="0"/>
          </a:p>
          <a:p>
            <a:r>
              <a:rPr lang="ko-KR" altLang="en-US" sz="1400" dirty="0"/>
              <a:t>소통할 수 있는 창구</a:t>
            </a:r>
            <a:endParaRPr lang="en-US" altLang="ko-KR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3A597D-6522-8086-7688-BF3A99CEB129}"/>
              </a:ext>
            </a:extLst>
          </p:cNvPr>
          <p:cNvSpPr txBox="1"/>
          <p:nvPr/>
        </p:nvSpPr>
        <p:spPr>
          <a:xfrm>
            <a:off x="8199471" y="5312436"/>
            <a:ext cx="26789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SQLite DB</a:t>
            </a:r>
            <a:r>
              <a:rPr lang="ko-KR" altLang="en-US" sz="1400" dirty="0"/>
              <a:t>를 사용하여</a:t>
            </a:r>
            <a:endParaRPr lang="en-US" altLang="ko-KR" sz="1400" dirty="0"/>
          </a:p>
          <a:p>
            <a:r>
              <a:rPr lang="ko-KR" altLang="en-US" sz="1400" dirty="0"/>
              <a:t>사용자의 패션을 기록하는 공간 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222124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D93EE47-D586-1F89-9D6D-FCC781F8796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35620" y="602166"/>
            <a:ext cx="10939346" cy="5664819"/>
          </a:xfrm>
          <a:prstGeom prst="rect">
            <a:avLst/>
          </a:prstGeom>
          <a:pattFill prst="dotGrid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3D35A4-714B-08B5-6832-C5B198DE28B7}"/>
              </a:ext>
            </a:extLst>
          </p:cNvPr>
          <p:cNvSpPr/>
          <p:nvPr/>
        </p:nvSpPr>
        <p:spPr>
          <a:xfrm>
            <a:off x="635620" y="602166"/>
            <a:ext cx="10939346" cy="8363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3E7B443-6324-158B-1E35-16C4A72252AD}"/>
              </a:ext>
            </a:extLst>
          </p:cNvPr>
          <p:cNvSpPr/>
          <p:nvPr/>
        </p:nvSpPr>
        <p:spPr>
          <a:xfrm>
            <a:off x="10080702" y="847492"/>
            <a:ext cx="338736" cy="338736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00CA5EF-E04A-5FD5-D5B4-B2731BDACE52}"/>
              </a:ext>
            </a:extLst>
          </p:cNvPr>
          <p:cNvSpPr/>
          <p:nvPr/>
        </p:nvSpPr>
        <p:spPr>
          <a:xfrm>
            <a:off x="10524651" y="847492"/>
            <a:ext cx="338736" cy="338736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A71BBE7-2404-6953-5DC9-B35689E25D50}"/>
              </a:ext>
            </a:extLst>
          </p:cNvPr>
          <p:cNvSpPr/>
          <p:nvPr/>
        </p:nvSpPr>
        <p:spPr>
          <a:xfrm>
            <a:off x="10968601" y="847492"/>
            <a:ext cx="338736" cy="33873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8ADB66-0C63-2397-4C10-93B17DC52EBE}"/>
              </a:ext>
            </a:extLst>
          </p:cNvPr>
          <p:cNvSpPr txBox="1"/>
          <p:nvPr/>
        </p:nvSpPr>
        <p:spPr>
          <a:xfrm>
            <a:off x="949789" y="789503"/>
            <a:ext cx="29658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패션 일기 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– </a:t>
            </a:r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메인 화면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6ABE3E7-5DC7-6862-ED17-5CDDB149A442}"/>
              </a:ext>
            </a:extLst>
          </p:cNvPr>
          <p:cNvSpPr/>
          <p:nvPr/>
        </p:nvSpPr>
        <p:spPr>
          <a:xfrm rot="20780450">
            <a:off x="89622" y="195452"/>
            <a:ext cx="1514263" cy="5989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83A8B4-931A-C68E-1988-462175F55BBE}"/>
              </a:ext>
            </a:extLst>
          </p:cNvPr>
          <p:cNvSpPr txBox="1"/>
          <p:nvPr/>
        </p:nvSpPr>
        <p:spPr>
          <a:xfrm rot="20780450">
            <a:off x="256881" y="259857"/>
            <a:ext cx="1214499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3-2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626CF4-071A-7497-CF18-5742D72337A2}"/>
              </a:ext>
            </a:extLst>
          </p:cNvPr>
          <p:cNvSpPr txBox="1"/>
          <p:nvPr/>
        </p:nvSpPr>
        <p:spPr>
          <a:xfrm>
            <a:off x="949789" y="1733021"/>
            <a:ext cx="35285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1. SQLite </a:t>
            </a:r>
            <a:r>
              <a:rPr lang="ko-KR" altLang="en-US" dirty="0"/>
              <a:t>데이터베이스 사용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en-US" altLang="ko-KR" dirty="0"/>
              <a:t>2. </a:t>
            </a:r>
            <a:r>
              <a:rPr lang="en-US" altLang="ko-KR" dirty="0" err="1"/>
              <a:t>CalenderView</a:t>
            </a:r>
            <a:r>
              <a:rPr lang="en-US" altLang="ko-KR" dirty="0"/>
              <a:t> </a:t>
            </a:r>
            <a:r>
              <a:rPr lang="ko-KR" altLang="en-US" dirty="0"/>
              <a:t>커스텀</a:t>
            </a:r>
            <a:endParaRPr lang="en-US" altLang="ko-KR" dirty="0"/>
          </a:p>
          <a:p>
            <a:r>
              <a:rPr lang="ko-KR" altLang="en-US" dirty="0"/>
              <a:t>오늘 날짜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굵은체로 표시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일정 추가된 날짜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노란색 원 표시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선택한 날짜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회색 사각형 표시</a:t>
            </a:r>
            <a:endParaRPr lang="en-US" altLang="ko-KR" dirty="0"/>
          </a:p>
          <a:p>
            <a:r>
              <a:rPr lang="en-US" altLang="ko-KR" dirty="0"/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DE4DEB-FFA1-8AB7-5DF3-52AE3E69C87E}"/>
              </a:ext>
            </a:extLst>
          </p:cNvPr>
          <p:cNvSpPr txBox="1"/>
          <p:nvPr/>
        </p:nvSpPr>
        <p:spPr>
          <a:xfrm>
            <a:off x="4742338" y="2845519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달력 커스텀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D81F35-B864-C5D2-1716-F823F725D7DD}"/>
              </a:ext>
            </a:extLst>
          </p:cNvPr>
          <p:cNvSpPr txBox="1"/>
          <p:nvPr/>
        </p:nvSpPr>
        <p:spPr>
          <a:xfrm>
            <a:off x="9608384" y="5763918"/>
            <a:ext cx="1114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메인 화면</a:t>
            </a:r>
          </a:p>
        </p:txBody>
      </p:sp>
      <p:pic>
        <p:nvPicPr>
          <p:cNvPr id="19" name="그림 18" descr="텍스트, 스크린샷, 번호, 소프트웨어이(가) 표시된 사진&#10;&#10;자동 생성된 설명">
            <a:extLst>
              <a:ext uri="{FF2B5EF4-FFF2-40B4-BE49-F238E27FC236}">
                <a16:creationId xmlns:a16="http://schemas.microsoft.com/office/drawing/2014/main" id="{CF4F9451-9EC9-67BB-3B11-1F79E0FF5C0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9584" y="1578130"/>
            <a:ext cx="2008800" cy="4464000"/>
          </a:xfrm>
          <a:prstGeom prst="rect">
            <a:avLst/>
          </a:prstGeom>
        </p:spPr>
      </p:pic>
      <p:pic>
        <p:nvPicPr>
          <p:cNvPr id="20" name="그림 19" descr="텍스트, 스크린샷, 번호, 소프트웨어이(가) 표시된 사진&#10;&#10;자동 생성된 설명">
            <a:extLst>
              <a:ext uri="{FF2B5EF4-FFF2-40B4-BE49-F238E27FC236}">
                <a16:creationId xmlns:a16="http://schemas.microsoft.com/office/drawing/2014/main" id="{B022DA9B-B6B4-C78E-0D2E-24E91CA6C15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80777" y="3214851"/>
            <a:ext cx="2393243" cy="1052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083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D93EE47-D586-1F89-9D6D-FCC781F8796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35620" y="602166"/>
            <a:ext cx="10939346" cy="5664819"/>
          </a:xfrm>
          <a:prstGeom prst="rect">
            <a:avLst/>
          </a:prstGeom>
          <a:pattFill prst="dotGrid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3D35A4-714B-08B5-6832-C5B198DE28B7}"/>
              </a:ext>
            </a:extLst>
          </p:cNvPr>
          <p:cNvSpPr/>
          <p:nvPr/>
        </p:nvSpPr>
        <p:spPr>
          <a:xfrm>
            <a:off x="635620" y="602166"/>
            <a:ext cx="10939346" cy="8363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3E7B443-6324-158B-1E35-16C4A72252AD}"/>
              </a:ext>
            </a:extLst>
          </p:cNvPr>
          <p:cNvSpPr/>
          <p:nvPr/>
        </p:nvSpPr>
        <p:spPr>
          <a:xfrm>
            <a:off x="10080702" y="847492"/>
            <a:ext cx="338736" cy="338736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00CA5EF-E04A-5FD5-D5B4-B2731BDACE52}"/>
              </a:ext>
            </a:extLst>
          </p:cNvPr>
          <p:cNvSpPr/>
          <p:nvPr/>
        </p:nvSpPr>
        <p:spPr>
          <a:xfrm>
            <a:off x="10524651" y="847492"/>
            <a:ext cx="338736" cy="338736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A71BBE7-2404-6953-5DC9-B35689E25D50}"/>
              </a:ext>
            </a:extLst>
          </p:cNvPr>
          <p:cNvSpPr/>
          <p:nvPr/>
        </p:nvSpPr>
        <p:spPr>
          <a:xfrm>
            <a:off x="10968601" y="847492"/>
            <a:ext cx="338736" cy="33873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8ADB66-0C63-2397-4C10-93B17DC52EBE}"/>
              </a:ext>
            </a:extLst>
          </p:cNvPr>
          <p:cNvSpPr txBox="1"/>
          <p:nvPr/>
        </p:nvSpPr>
        <p:spPr>
          <a:xfrm>
            <a:off x="949789" y="789503"/>
            <a:ext cx="43508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패션 일기 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– </a:t>
            </a:r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일정 추가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</a:t>
            </a:r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수정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</a:t>
            </a:r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삭제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6ABE3E7-5DC7-6862-ED17-5CDDB149A442}"/>
              </a:ext>
            </a:extLst>
          </p:cNvPr>
          <p:cNvSpPr/>
          <p:nvPr/>
        </p:nvSpPr>
        <p:spPr>
          <a:xfrm rot="20780450">
            <a:off x="89622" y="195452"/>
            <a:ext cx="1514263" cy="5989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83A8B4-931A-C68E-1988-462175F55BBE}"/>
              </a:ext>
            </a:extLst>
          </p:cNvPr>
          <p:cNvSpPr txBox="1"/>
          <p:nvPr/>
        </p:nvSpPr>
        <p:spPr>
          <a:xfrm rot="20780450">
            <a:off x="256881" y="259857"/>
            <a:ext cx="1214499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3-2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18" name="그림 17" descr="텍스트, 스크린샷, 번호, 소프트웨어이(가) 표시된 사진&#10;&#10;자동 생성된 설명">
            <a:extLst>
              <a:ext uri="{FF2B5EF4-FFF2-40B4-BE49-F238E27FC236}">
                <a16:creationId xmlns:a16="http://schemas.microsoft.com/office/drawing/2014/main" id="{CEAB1020-364E-33DD-E3E5-2A4FCDD4855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6441" y="1620746"/>
            <a:ext cx="2009303" cy="4464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DFFB135-BDD7-D25B-72F0-5323F826DD68}"/>
              </a:ext>
            </a:extLst>
          </p:cNvPr>
          <p:cNvSpPr txBox="1"/>
          <p:nvPr/>
        </p:nvSpPr>
        <p:spPr>
          <a:xfrm>
            <a:off x="9825744" y="5715414"/>
            <a:ext cx="163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일정 수정</a:t>
            </a:r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삭제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14039B1-49F3-87A0-651D-1804CD9FF7EC}"/>
              </a:ext>
            </a:extLst>
          </p:cNvPr>
          <p:cNvSpPr txBox="1"/>
          <p:nvPr/>
        </p:nvSpPr>
        <p:spPr>
          <a:xfrm>
            <a:off x="6435062" y="5715414"/>
            <a:ext cx="1114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일정 추가</a:t>
            </a:r>
          </a:p>
        </p:txBody>
      </p:sp>
      <p:pic>
        <p:nvPicPr>
          <p:cNvPr id="22" name="그림 21" descr="텍스트, 스크린샷, 번호, 소프트웨어이(가) 표시된 사진&#10;&#10;자동 생성된 설명">
            <a:extLst>
              <a:ext uri="{FF2B5EF4-FFF2-40B4-BE49-F238E27FC236}">
                <a16:creationId xmlns:a16="http://schemas.microsoft.com/office/drawing/2014/main" id="{0835E224-5AB7-46DF-ACF4-339D941214A9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0115" y="1627159"/>
            <a:ext cx="2009303" cy="4464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9FACB40-0757-B2C1-303D-37F5C92FC02A}"/>
              </a:ext>
            </a:extLst>
          </p:cNvPr>
          <p:cNvSpPr txBox="1"/>
          <p:nvPr/>
        </p:nvSpPr>
        <p:spPr>
          <a:xfrm>
            <a:off x="949789" y="1733021"/>
            <a:ext cx="352853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일정 추가</a:t>
            </a:r>
            <a:endParaRPr lang="en-US" altLang="ko-KR" dirty="0"/>
          </a:p>
          <a:p>
            <a:r>
              <a:rPr lang="en-US" altLang="ko-KR" dirty="0"/>
              <a:t>- ‘</a:t>
            </a:r>
            <a:r>
              <a:rPr lang="ko-KR" altLang="en-US" dirty="0"/>
              <a:t>일정 추가</a:t>
            </a:r>
            <a:r>
              <a:rPr lang="en-US" altLang="ko-KR" dirty="0"/>
              <a:t>‘ </a:t>
            </a:r>
            <a:r>
              <a:rPr lang="ko-KR" altLang="en-US" dirty="0"/>
              <a:t>버튼 클릭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추가할 일정 작성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일정 수정</a:t>
            </a:r>
            <a:r>
              <a:rPr lang="en-US" altLang="ko-KR" dirty="0"/>
              <a:t>/</a:t>
            </a:r>
            <a:r>
              <a:rPr lang="ko-KR" altLang="en-US" dirty="0"/>
              <a:t>삭제</a:t>
            </a:r>
            <a:endParaRPr lang="en-US" altLang="ko-KR" dirty="0"/>
          </a:p>
          <a:p>
            <a:r>
              <a:rPr lang="en-US" altLang="ko-KR" dirty="0"/>
              <a:t>- ‘</a:t>
            </a:r>
            <a:r>
              <a:rPr lang="ko-KR" altLang="en-US" dirty="0"/>
              <a:t>일정 목록</a:t>
            </a:r>
            <a:r>
              <a:rPr lang="en-US" altLang="ko-KR" dirty="0"/>
              <a:t>’ </a:t>
            </a:r>
            <a:r>
              <a:rPr lang="ko-KR" altLang="en-US" dirty="0"/>
              <a:t>버튼 클릭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수정</a:t>
            </a:r>
            <a:r>
              <a:rPr lang="en-US" altLang="ko-KR" dirty="0"/>
              <a:t>/</a:t>
            </a:r>
            <a:r>
              <a:rPr lang="ko-KR" altLang="en-US" dirty="0"/>
              <a:t>삭제할 일정 선택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83035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4F35849-7EA1-8B0F-9308-A2E7C86FEC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0F5F07-7C04-ADD5-1AD7-7DBB10773F54}"/>
              </a:ext>
            </a:extLst>
          </p:cNvPr>
          <p:cNvSpPr txBox="1"/>
          <p:nvPr/>
        </p:nvSpPr>
        <p:spPr>
          <a:xfrm>
            <a:off x="4917633" y="3105834"/>
            <a:ext cx="23567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593859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D93EE47-D586-1F89-9D6D-FCC781F8796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35620" y="602166"/>
            <a:ext cx="10939346" cy="5664819"/>
          </a:xfrm>
          <a:prstGeom prst="rect">
            <a:avLst/>
          </a:prstGeom>
          <a:pattFill prst="dotGrid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3D35A4-714B-08B5-6832-C5B198DE28B7}"/>
              </a:ext>
            </a:extLst>
          </p:cNvPr>
          <p:cNvSpPr/>
          <p:nvPr/>
        </p:nvSpPr>
        <p:spPr>
          <a:xfrm>
            <a:off x="635620" y="602166"/>
            <a:ext cx="10939346" cy="8363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3E7B443-6324-158B-1E35-16C4A72252AD}"/>
              </a:ext>
            </a:extLst>
          </p:cNvPr>
          <p:cNvSpPr/>
          <p:nvPr/>
        </p:nvSpPr>
        <p:spPr>
          <a:xfrm>
            <a:off x="10080702" y="847492"/>
            <a:ext cx="338736" cy="338736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00CA5EF-E04A-5FD5-D5B4-B2731BDACE52}"/>
              </a:ext>
            </a:extLst>
          </p:cNvPr>
          <p:cNvSpPr/>
          <p:nvPr/>
        </p:nvSpPr>
        <p:spPr>
          <a:xfrm>
            <a:off x="10524651" y="847492"/>
            <a:ext cx="338736" cy="338736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A71BBE7-2404-6953-5DC9-B35689E25D50}"/>
              </a:ext>
            </a:extLst>
          </p:cNvPr>
          <p:cNvSpPr/>
          <p:nvPr/>
        </p:nvSpPr>
        <p:spPr>
          <a:xfrm>
            <a:off x="10968601" y="847492"/>
            <a:ext cx="338736" cy="33873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8ADB66-0C63-2397-4C10-93B17DC52EBE}"/>
              </a:ext>
            </a:extLst>
          </p:cNvPr>
          <p:cNvSpPr txBox="1"/>
          <p:nvPr/>
        </p:nvSpPr>
        <p:spPr>
          <a:xfrm>
            <a:off x="949789" y="789503"/>
            <a:ext cx="18004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앱 선정 계기</a:t>
            </a: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50DA1133-3C9F-FAD3-07D5-28561842A874}"/>
              </a:ext>
            </a:extLst>
          </p:cNvPr>
          <p:cNvSpPr/>
          <p:nvPr/>
        </p:nvSpPr>
        <p:spPr>
          <a:xfrm>
            <a:off x="8557831" y="3429000"/>
            <a:ext cx="2520000" cy="2520000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‘</a:t>
            </a: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오늘의 패션</a:t>
            </a:r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’</a:t>
            </a:r>
            <a:endParaRPr lang="ko-KR" altLang="en-US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FCE0E0FF-464B-2AB6-9AC9-F966F32CD6E5}"/>
              </a:ext>
            </a:extLst>
          </p:cNvPr>
          <p:cNvCxnSpPr>
            <a:cxnSpLocks/>
          </p:cNvCxnSpPr>
          <p:nvPr/>
        </p:nvCxnSpPr>
        <p:spPr>
          <a:xfrm>
            <a:off x="2217100" y="2868981"/>
            <a:ext cx="6143130" cy="1863778"/>
          </a:xfrm>
          <a:prstGeom prst="bentConnector3">
            <a:avLst>
              <a:gd name="adj1" fmla="val 76428"/>
            </a:avLst>
          </a:prstGeom>
          <a:ln w="1270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D54A17EB-030C-E8A2-411F-1DEFFFE6880B}"/>
              </a:ext>
            </a:extLst>
          </p:cNvPr>
          <p:cNvSpPr/>
          <p:nvPr/>
        </p:nvSpPr>
        <p:spPr>
          <a:xfrm rot="20780450">
            <a:off x="89622" y="195452"/>
            <a:ext cx="1514263" cy="5989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98EDB92-7CA2-2D9B-A111-CB85BE3CF25E}"/>
              </a:ext>
            </a:extLst>
          </p:cNvPr>
          <p:cNvSpPr txBox="1"/>
          <p:nvPr/>
        </p:nvSpPr>
        <p:spPr>
          <a:xfrm rot="20780450">
            <a:off x="256881" y="259857"/>
            <a:ext cx="1214499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1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A5D578-D66B-64E5-E33F-66DB0385C80B}"/>
              </a:ext>
            </a:extLst>
          </p:cNvPr>
          <p:cNvSpPr txBox="1"/>
          <p:nvPr/>
        </p:nvSpPr>
        <p:spPr>
          <a:xfrm>
            <a:off x="951747" y="3856123"/>
            <a:ext cx="2360619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50" spc="-1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</a:t>
            </a:r>
            <a:r>
              <a:rPr lang="ko-KR" altLang="en-US" sz="1450" spc="-1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간절기로 인해</a:t>
            </a:r>
            <a:endParaRPr lang="en-US" altLang="ko-KR" sz="1450" spc="-1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450" spc="-150" dirty="0">
                <a:solidFill>
                  <a:schemeClr val="accent3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온도에 따른 옷 코디 </a:t>
            </a:r>
            <a:r>
              <a:rPr lang="ko-KR" altLang="en-US" sz="1450" spc="-1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고민</a:t>
            </a:r>
            <a:endParaRPr lang="en-US" altLang="ko-KR" sz="1450" spc="-1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1450" spc="-1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450" spc="-1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1450" spc="-150" dirty="0">
                <a:solidFill>
                  <a:schemeClr val="accent3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패션 피드백 </a:t>
            </a:r>
            <a:r>
              <a:rPr lang="ko-KR" altLang="en-US" sz="1450" spc="-1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받을</a:t>
            </a:r>
            <a:r>
              <a:rPr lang="en-US" altLang="ko-KR" sz="1450" spc="-1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450" spc="-150" dirty="0">
                <a:solidFill>
                  <a:schemeClr val="accent3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소통 창구 </a:t>
            </a:r>
            <a:r>
              <a:rPr lang="ko-KR" altLang="en-US" sz="1450" spc="-1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450" spc="-1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X</a:t>
            </a:r>
          </a:p>
          <a:p>
            <a:endParaRPr lang="en-US" altLang="ko-KR" sz="1450" spc="-1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450" spc="-1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1450" spc="-1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나만의 </a:t>
            </a:r>
            <a:r>
              <a:rPr lang="ko-KR" altLang="en-US" sz="1450" spc="-150" dirty="0">
                <a:solidFill>
                  <a:schemeClr val="accent3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패션 기록 공간 </a:t>
            </a:r>
            <a:r>
              <a:rPr lang="en-US" altLang="ko-KR" sz="1450" spc="-150" dirty="0">
                <a:solidFill>
                  <a:schemeClr val="accent3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450" spc="-1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X</a:t>
            </a:r>
            <a:endParaRPr lang="ko-KR" altLang="en-US" sz="1450" spc="-1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D22231EC-585D-38F8-9744-711C11CF4DF0}"/>
              </a:ext>
            </a:extLst>
          </p:cNvPr>
          <p:cNvSpPr/>
          <p:nvPr/>
        </p:nvSpPr>
        <p:spPr>
          <a:xfrm>
            <a:off x="4254020" y="2084151"/>
            <a:ext cx="1565889" cy="1565889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차별화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CBEADEF-82E8-6EC5-7F09-59AF3C7C96D2}"/>
              </a:ext>
            </a:extLst>
          </p:cNvPr>
          <p:cNvSpPr txBox="1"/>
          <p:nvPr/>
        </p:nvSpPr>
        <p:spPr>
          <a:xfrm>
            <a:off x="3927071" y="3827401"/>
            <a:ext cx="2345374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50" spc="-15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온도별</a:t>
            </a:r>
            <a:r>
              <a:rPr lang="ko-KR" altLang="en-US" sz="1450" spc="-1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옷 추천해주는</a:t>
            </a:r>
            <a:endParaRPr lang="en-US" altLang="ko-KR" sz="1450" spc="-1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450" spc="-1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기존 어플 존재</a:t>
            </a:r>
            <a:endParaRPr lang="en-US" altLang="ko-KR" sz="1450" spc="-1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1450" spc="-1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450" b="1" spc="-1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→ </a:t>
            </a:r>
            <a:r>
              <a:rPr lang="ko-KR" altLang="en-US" sz="1450" spc="-1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450" spc="-150" dirty="0" err="1">
                <a:solidFill>
                  <a:schemeClr val="accent3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온도별</a:t>
            </a:r>
            <a:r>
              <a:rPr lang="ko-KR" altLang="en-US" sz="1450" spc="-150" dirty="0">
                <a:solidFill>
                  <a:schemeClr val="accent3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옷 추천 </a:t>
            </a:r>
            <a:r>
              <a:rPr lang="ko-KR" altLang="en-US" sz="1450" spc="-1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뿐만 아니라</a:t>
            </a:r>
            <a:endParaRPr lang="en-US" altLang="ko-KR" sz="1450" spc="-1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450" spc="-150" dirty="0">
                <a:solidFill>
                  <a:schemeClr val="accent3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패션 커뮤니티</a:t>
            </a:r>
            <a:r>
              <a:rPr lang="en-US" altLang="ko-KR" sz="1450" spc="-150" dirty="0">
                <a:solidFill>
                  <a:schemeClr val="accent3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+ </a:t>
            </a:r>
            <a:r>
              <a:rPr lang="ko-KR" altLang="en-US" sz="1450" spc="-150" dirty="0">
                <a:solidFill>
                  <a:schemeClr val="accent3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패션 </a:t>
            </a:r>
            <a:r>
              <a:rPr lang="ko-KR" altLang="en-US" sz="1450" spc="-150" dirty="0" err="1">
                <a:solidFill>
                  <a:schemeClr val="accent3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기록장</a:t>
            </a:r>
            <a:endParaRPr lang="en-US" altLang="ko-KR" sz="1450" spc="-150" dirty="0">
              <a:solidFill>
                <a:schemeClr val="accent3">
                  <a:lumMod val="7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450" spc="-1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기능 추가</a:t>
            </a:r>
            <a:endParaRPr lang="en-US" altLang="ko-KR" sz="1450" spc="-1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AAADA885-DC19-D199-0151-2A657507E4CC}"/>
              </a:ext>
            </a:extLst>
          </p:cNvPr>
          <p:cNvSpPr/>
          <p:nvPr/>
        </p:nvSpPr>
        <p:spPr>
          <a:xfrm>
            <a:off x="1235598" y="2084151"/>
            <a:ext cx="1565889" cy="1565889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선정</a:t>
            </a:r>
            <a:endParaRPr lang="en-US" altLang="ko-KR" sz="2000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계기</a:t>
            </a:r>
          </a:p>
        </p:txBody>
      </p:sp>
    </p:spTree>
    <p:extLst>
      <p:ext uri="{BB962C8B-B14F-4D97-AF65-F5344CB8AC3E}">
        <p14:creationId xmlns:p14="http://schemas.microsoft.com/office/powerpoint/2010/main" val="191434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D93EE47-D586-1F89-9D6D-FCC781F8796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35620" y="602166"/>
            <a:ext cx="10939346" cy="5664819"/>
          </a:xfrm>
          <a:prstGeom prst="rect">
            <a:avLst/>
          </a:prstGeom>
          <a:pattFill prst="dotGrid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3D35A4-714B-08B5-6832-C5B198DE28B7}"/>
              </a:ext>
            </a:extLst>
          </p:cNvPr>
          <p:cNvSpPr/>
          <p:nvPr/>
        </p:nvSpPr>
        <p:spPr>
          <a:xfrm>
            <a:off x="635620" y="602166"/>
            <a:ext cx="10939346" cy="8363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3E7B443-6324-158B-1E35-16C4A72252AD}"/>
              </a:ext>
            </a:extLst>
          </p:cNvPr>
          <p:cNvSpPr/>
          <p:nvPr/>
        </p:nvSpPr>
        <p:spPr>
          <a:xfrm>
            <a:off x="10080702" y="847492"/>
            <a:ext cx="338736" cy="338736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00CA5EF-E04A-5FD5-D5B4-B2731BDACE52}"/>
              </a:ext>
            </a:extLst>
          </p:cNvPr>
          <p:cNvSpPr/>
          <p:nvPr/>
        </p:nvSpPr>
        <p:spPr>
          <a:xfrm>
            <a:off x="10524651" y="847492"/>
            <a:ext cx="338736" cy="338736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A71BBE7-2404-6953-5DC9-B35689E25D50}"/>
              </a:ext>
            </a:extLst>
          </p:cNvPr>
          <p:cNvSpPr/>
          <p:nvPr/>
        </p:nvSpPr>
        <p:spPr>
          <a:xfrm>
            <a:off x="10968601" y="847492"/>
            <a:ext cx="338736" cy="33873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8ADB66-0C63-2397-4C10-93B17DC52EBE}"/>
              </a:ext>
            </a:extLst>
          </p:cNvPr>
          <p:cNvSpPr txBox="1"/>
          <p:nvPr/>
        </p:nvSpPr>
        <p:spPr>
          <a:xfrm>
            <a:off x="949789" y="789503"/>
            <a:ext cx="24929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로그인 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회원가입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6ABE3E7-5DC7-6862-ED17-5CDDB149A442}"/>
              </a:ext>
            </a:extLst>
          </p:cNvPr>
          <p:cNvSpPr/>
          <p:nvPr/>
        </p:nvSpPr>
        <p:spPr>
          <a:xfrm rot="20780450">
            <a:off x="89622" y="195452"/>
            <a:ext cx="1514263" cy="5989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83A8B4-931A-C68E-1988-462175F55BBE}"/>
              </a:ext>
            </a:extLst>
          </p:cNvPr>
          <p:cNvSpPr txBox="1"/>
          <p:nvPr/>
        </p:nvSpPr>
        <p:spPr>
          <a:xfrm rot="20780450">
            <a:off x="256881" y="259857"/>
            <a:ext cx="1214499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2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14" name="그림 13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34386B78-7464-48F4-2629-E31BB37E0C4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9411" y="1618946"/>
            <a:ext cx="2011291" cy="4468418"/>
          </a:xfrm>
          <a:prstGeom prst="rect">
            <a:avLst/>
          </a:prstGeom>
          <a:effectLst>
            <a:softEdge rad="0"/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09655EF-C2D3-6166-0565-1BC3EF5DB328}"/>
              </a:ext>
            </a:extLst>
          </p:cNvPr>
          <p:cNvSpPr txBox="1"/>
          <p:nvPr/>
        </p:nvSpPr>
        <p:spPr>
          <a:xfrm>
            <a:off x="949789" y="1730348"/>
            <a:ext cx="30494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dirty="0">
                <a:latin typeface="+mn-ea"/>
              </a:rPr>
              <a:t>- Firebase </a:t>
            </a:r>
            <a:r>
              <a:rPr lang="ko-KR" altLang="en-US" dirty="0">
                <a:latin typeface="+mn-ea"/>
              </a:rPr>
              <a:t>데이터베이스 사용</a:t>
            </a:r>
            <a:endParaRPr lang="en-US" altLang="ko-KR" dirty="0">
              <a:latin typeface="+mn-ea"/>
            </a:endParaRPr>
          </a:p>
          <a:p>
            <a:pPr algn="dist"/>
            <a:endParaRPr lang="en-US" altLang="ko-KR" dirty="0">
              <a:latin typeface="+mn-ea"/>
            </a:endParaRPr>
          </a:p>
          <a:p>
            <a:pPr algn="dist"/>
            <a:r>
              <a:rPr lang="en-US" altLang="ko-KR" dirty="0">
                <a:latin typeface="+mn-ea"/>
              </a:rPr>
              <a:t>- </a:t>
            </a:r>
            <a:r>
              <a:rPr lang="ko-KR" altLang="en-US" dirty="0">
                <a:latin typeface="+mn-ea"/>
              </a:rPr>
              <a:t> 자동로그인 기능 포함</a:t>
            </a:r>
            <a:endParaRPr lang="en-US" altLang="ko-KR" dirty="0">
              <a:latin typeface="+mn-ea"/>
            </a:endParaRPr>
          </a:p>
          <a:p>
            <a:pPr algn="dist"/>
            <a:endParaRPr lang="ko-KR" altLang="en-US" dirty="0">
              <a:latin typeface="+mn-ea"/>
            </a:endParaRPr>
          </a:p>
        </p:txBody>
      </p:sp>
      <p:pic>
        <p:nvPicPr>
          <p:cNvPr id="18" name="그림 17" descr="텍스트, 전자제품, 스크린샷, 사무 장비이(가) 표시된 사진&#10;&#10;자동 생성된 설명">
            <a:extLst>
              <a:ext uri="{FF2B5EF4-FFF2-40B4-BE49-F238E27FC236}">
                <a16:creationId xmlns:a16="http://schemas.microsoft.com/office/drawing/2014/main" id="{276974A0-EBCD-1387-C299-C642B0A34F0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571" y="1619764"/>
            <a:ext cx="2010923" cy="4467600"/>
          </a:xfrm>
          <a:prstGeom prst="rect">
            <a:avLst/>
          </a:prstGeom>
          <a:effectLst>
            <a:softEdge rad="0"/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B8B113E-2763-D4B8-A42F-958631DB99BB}"/>
              </a:ext>
            </a:extLst>
          </p:cNvPr>
          <p:cNvSpPr txBox="1"/>
          <p:nvPr/>
        </p:nvSpPr>
        <p:spPr>
          <a:xfrm>
            <a:off x="6901811" y="5687254"/>
            <a:ext cx="833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로그인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5691B12-5551-0479-15BD-1753CF403559}"/>
              </a:ext>
            </a:extLst>
          </p:cNvPr>
          <p:cNvSpPr txBox="1"/>
          <p:nvPr/>
        </p:nvSpPr>
        <p:spPr>
          <a:xfrm>
            <a:off x="10150858" y="5687254"/>
            <a:ext cx="1050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>
                <a:latin typeface="나눔고딕" panose="020D0604000000000000" pitchFamily="50" charset="-127"/>
                <a:ea typeface="나눔고딕" panose="020D0604000000000000" pitchFamily="50" charset="-127"/>
              </a:rPr>
              <a:t>회원가입</a:t>
            </a:r>
            <a:endParaRPr lang="ko-KR" altLang="en-US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3563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D93EE47-D586-1F89-9D6D-FCC781F8796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35620" y="602166"/>
            <a:ext cx="10939346" cy="5664819"/>
          </a:xfrm>
          <a:prstGeom prst="rect">
            <a:avLst/>
          </a:prstGeom>
          <a:pattFill prst="dotGrid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3D35A4-714B-08B5-6832-C5B198DE28B7}"/>
              </a:ext>
            </a:extLst>
          </p:cNvPr>
          <p:cNvSpPr/>
          <p:nvPr/>
        </p:nvSpPr>
        <p:spPr>
          <a:xfrm>
            <a:off x="635620" y="602166"/>
            <a:ext cx="10939346" cy="8363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3E7B443-6324-158B-1E35-16C4A72252AD}"/>
              </a:ext>
            </a:extLst>
          </p:cNvPr>
          <p:cNvSpPr/>
          <p:nvPr/>
        </p:nvSpPr>
        <p:spPr>
          <a:xfrm>
            <a:off x="10080702" y="847492"/>
            <a:ext cx="338736" cy="338736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00CA5EF-E04A-5FD5-D5B4-B2731BDACE52}"/>
              </a:ext>
            </a:extLst>
          </p:cNvPr>
          <p:cNvSpPr/>
          <p:nvPr/>
        </p:nvSpPr>
        <p:spPr>
          <a:xfrm>
            <a:off x="10524651" y="847492"/>
            <a:ext cx="338736" cy="338736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A71BBE7-2404-6953-5DC9-B35689E25D50}"/>
              </a:ext>
            </a:extLst>
          </p:cNvPr>
          <p:cNvSpPr/>
          <p:nvPr/>
        </p:nvSpPr>
        <p:spPr>
          <a:xfrm>
            <a:off x="10968601" y="847492"/>
            <a:ext cx="338736" cy="33873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8ADB66-0C63-2397-4C10-93B17DC52EBE}"/>
              </a:ext>
            </a:extLst>
          </p:cNvPr>
          <p:cNvSpPr txBox="1"/>
          <p:nvPr/>
        </p:nvSpPr>
        <p:spPr>
          <a:xfrm>
            <a:off x="949789" y="789503"/>
            <a:ext cx="1425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주요 기능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6ABE3E7-5DC7-6862-ED17-5CDDB149A442}"/>
              </a:ext>
            </a:extLst>
          </p:cNvPr>
          <p:cNvSpPr/>
          <p:nvPr/>
        </p:nvSpPr>
        <p:spPr>
          <a:xfrm rot="20780450">
            <a:off x="89622" y="195452"/>
            <a:ext cx="1514263" cy="5989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83A8B4-931A-C68E-1988-462175F55BBE}"/>
              </a:ext>
            </a:extLst>
          </p:cNvPr>
          <p:cNvSpPr txBox="1"/>
          <p:nvPr/>
        </p:nvSpPr>
        <p:spPr>
          <a:xfrm rot="20780450">
            <a:off x="256881" y="259857"/>
            <a:ext cx="1214499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3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DDC49E00-7C8B-E062-1900-98D17C4C30D3}"/>
              </a:ext>
            </a:extLst>
          </p:cNvPr>
          <p:cNvSpPr/>
          <p:nvPr/>
        </p:nvSpPr>
        <p:spPr>
          <a:xfrm>
            <a:off x="1319720" y="1683833"/>
            <a:ext cx="2759326" cy="43306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26E2B60-1A61-4017-874B-05645FD65E99}"/>
              </a:ext>
            </a:extLst>
          </p:cNvPr>
          <p:cNvSpPr txBox="1"/>
          <p:nvPr/>
        </p:nvSpPr>
        <p:spPr>
          <a:xfrm>
            <a:off x="2308477" y="3325356"/>
            <a:ext cx="781812" cy="3687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7041860-3FD1-B248-7342-185DAE746339}"/>
              </a:ext>
            </a:extLst>
          </p:cNvPr>
          <p:cNvSpPr txBox="1"/>
          <p:nvPr/>
        </p:nvSpPr>
        <p:spPr>
          <a:xfrm>
            <a:off x="1653188" y="4861916"/>
            <a:ext cx="20329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</a:t>
            </a:r>
            <a:r>
              <a:rPr lang="ko-KR" altLang="en-US" sz="2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온도별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옷차림</a:t>
            </a:r>
          </a:p>
        </p:txBody>
      </p:sp>
      <p:pic>
        <p:nvPicPr>
          <p:cNvPr id="15" name="그림 14" descr="텍스트, 스크린샷, 폰트, 소프트웨어이(가) 표시된 사진&#10;&#10;자동 생성된 설명">
            <a:extLst>
              <a:ext uri="{FF2B5EF4-FFF2-40B4-BE49-F238E27FC236}">
                <a16:creationId xmlns:a16="http://schemas.microsoft.com/office/drawing/2014/main" id="{9365FB99-8E0A-B20C-C9E1-5153035F33F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84034" y="1828206"/>
            <a:ext cx="1971236" cy="2954640"/>
          </a:xfrm>
          <a:prstGeom prst="rect">
            <a:avLst/>
          </a:prstGeom>
          <a:effectLst>
            <a:softEdge rad="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AC2673-F020-888A-0038-2B51BEF7D805}"/>
              </a:ext>
            </a:extLst>
          </p:cNvPr>
          <p:cNvSpPr txBox="1"/>
          <p:nvPr/>
        </p:nvSpPr>
        <p:spPr>
          <a:xfrm>
            <a:off x="1371183" y="5315844"/>
            <a:ext cx="2759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기상청 </a:t>
            </a:r>
            <a:r>
              <a:rPr lang="en-US" altLang="ko-KR" sz="1400" dirty="0"/>
              <a:t>API</a:t>
            </a:r>
            <a:r>
              <a:rPr lang="ko-KR" altLang="en-US" sz="1400" dirty="0"/>
              <a:t>키 정보를 받아와</a:t>
            </a:r>
            <a:endParaRPr lang="en-US" altLang="ko-KR" sz="1400" dirty="0"/>
          </a:p>
          <a:p>
            <a:r>
              <a:rPr lang="ko-KR" altLang="en-US" sz="1400" dirty="0"/>
              <a:t>날씨 확인 및 </a:t>
            </a:r>
            <a:r>
              <a:rPr lang="ko-KR" altLang="en-US" sz="1400" dirty="0" err="1"/>
              <a:t>온도별</a:t>
            </a:r>
            <a:r>
              <a:rPr lang="ko-KR" altLang="en-US" sz="1400" dirty="0"/>
              <a:t> 옷 추천 제공</a:t>
            </a:r>
          </a:p>
        </p:txBody>
      </p:sp>
    </p:spTree>
    <p:extLst>
      <p:ext uri="{BB962C8B-B14F-4D97-AF65-F5344CB8AC3E}">
        <p14:creationId xmlns:p14="http://schemas.microsoft.com/office/powerpoint/2010/main" val="1033457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D93EE47-D586-1F89-9D6D-FCC781F8796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35620" y="602166"/>
            <a:ext cx="10939346" cy="5664819"/>
          </a:xfrm>
          <a:prstGeom prst="rect">
            <a:avLst/>
          </a:prstGeom>
          <a:pattFill prst="dotGrid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3D35A4-714B-08B5-6832-C5B198DE28B7}"/>
              </a:ext>
            </a:extLst>
          </p:cNvPr>
          <p:cNvSpPr/>
          <p:nvPr/>
        </p:nvSpPr>
        <p:spPr>
          <a:xfrm>
            <a:off x="635620" y="602166"/>
            <a:ext cx="10939346" cy="8363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3E7B443-6324-158B-1E35-16C4A72252AD}"/>
              </a:ext>
            </a:extLst>
          </p:cNvPr>
          <p:cNvSpPr/>
          <p:nvPr/>
        </p:nvSpPr>
        <p:spPr>
          <a:xfrm>
            <a:off x="10080702" y="847492"/>
            <a:ext cx="338736" cy="338736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00CA5EF-E04A-5FD5-D5B4-B2731BDACE52}"/>
              </a:ext>
            </a:extLst>
          </p:cNvPr>
          <p:cNvSpPr/>
          <p:nvPr/>
        </p:nvSpPr>
        <p:spPr>
          <a:xfrm>
            <a:off x="10524651" y="847492"/>
            <a:ext cx="338736" cy="338736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A71BBE7-2404-6953-5DC9-B35689E25D50}"/>
              </a:ext>
            </a:extLst>
          </p:cNvPr>
          <p:cNvSpPr/>
          <p:nvPr/>
        </p:nvSpPr>
        <p:spPr>
          <a:xfrm>
            <a:off x="10968601" y="847492"/>
            <a:ext cx="338736" cy="33873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8ADB66-0C63-2397-4C10-93B17DC52EBE}"/>
              </a:ext>
            </a:extLst>
          </p:cNvPr>
          <p:cNvSpPr txBox="1"/>
          <p:nvPr/>
        </p:nvSpPr>
        <p:spPr>
          <a:xfrm>
            <a:off x="949789" y="789503"/>
            <a:ext cx="1425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주요 기능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6ABE3E7-5DC7-6862-ED17-5CDDB149A442}"/>
              </a:ext>
            </a:extLst>
          </p:cNvPr>
          <p:cNvSpPr/>
          <p:nvPr/>
        </p:nvSpPr>
        <p:spPr>
          <a:xfrm rot="20780450">
            <a:off x="89622" y="195452"/>
            <a:ext cx="1514263" cy="5989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83A8B4-931A-C68E-1988-462175F55BBE}"/>
              </a:ext>
            </a:extLst>
          </p:cNvPr>
          <p:cNvSpPr txBox="1"/>
          <p:nvPr/>
        </p:nvSpPr>
        <p:spPr>
          <a:xfrm rot="20780450">
            <a:off x="256881" y="259857"/>
            <a:ext cx="1214499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3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DDC49E00-7C8B-E062-1900-98D17C4C30D3}"/>
              </a:ext>
            </a:extLst>
          </p:cNvPr>
          <p:cNvSpPr/>
          <p:nvPr/>
        </p:nvSpPr>
        <p:spPr>
          <a:xfrm>
            <a:off x="1319720" y="1683833"/>
            <a:ext cx="2759326" cy="43306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C2BC909-78CE-27CE-3D03-88A6EC205092}"/>
              </a:ext>
            </a:extLst>
          </p:cNvPr>
          <p:cNvSpPr/>
          <p:nvPr/>
        </p:nvSpPr>
        <p:spPr>
          <a:xfrm>
            <a:off x="4727488" y="1683833"/>
            <a:ext cx="2759326" cy="43306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A7F1142-8C1A-7DB9-E634-670FFE90CEC3}"/>
              </a:ext>
            </a:extLst>
          </p:cNvPr>
          <p:cNvSpPr txBox="1"/>
          <p:nvPr/>
        </p:nvSpPr>
        <p:spPr>
          <a:xfrm>
            <a:off x="4252070" y="3632150"/>
            <a:ext cx="302393" cy="340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</a:t>
            </a:r>
            <a:endParaRPr lang="ko-KR" altLang="en-US" dirty="0">
              <a:latin typeface="+mn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26E2B60-1A61-4017-874B-05645FD65E99}"/>
              </a:ext>
            </a:extLst>
          </p:cNvPr>
          <p:cNvSpPr txBox="1"/>
          <p:nvPr/>
        </p:nvSpPr>
        <p:spPr>
          <a:xfrm>
            <a:off x="2308477" y="3325356"/>
            <a:ext cx="781812" cy="3687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7BA52A7-0D95-BB44-58F0-6147A11EFA11}"/>
              </a:ext>
            </a:extLst>
          </p:cNvPr>
          <p:cNvSpPr txBox="1"/>
          <p:nvPr/>
        </p:nvSpPr>
        <p:spPr>
          <a:xfrm>
            <a:off x="5728256" y="3325356"/>
            <a:ext cx="781812" cy="3687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7041860-3FD1-B248-7342-185DAE746339}"/>
              </a:ext>
            </a:extLst>
          </p:cNvPr>
          <p:cNvSpPr txBox="1"/>
          <p:nvPr/>
        </p:nvSpPr>
        <p:spPr>
          <a:xfrm>
            <a:off x="1653188" y="4861916"/>
            <a:ext cx="20329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</a:t>
            </a:r>
            <a:r>
              <a:rPr lang="ko-KR" altLang="en-US" sz="2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온도별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옷차림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E25491-3031-0FED-699C-6D2C3109F017}"/>
              </a:ext>
            </a:extLst>
          </p:cNvPr>
          <p:cNvSpPr txBox="1"/>
          <p:nvPr/>
        </p:nvSpPr>
        <p:spPr>
          <a:xfrm>
            <a:off x="5064903" y="4861916"/>
            <a:ext cx="20329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패션 커뮤니티</a:t>
            </a:r>
          </a:p>
        </p:txBody>
      </p:sp>
      <p:pic>
        <p:nvPicPr>
          <p:cNvPr id="15" name="그림 14" descr="텍스트, 스크린샷, 폰트, 소프트웨어이(가) 표시된 사진&#10;&#10;자동 생성된 설명">
            <a:extLst>
              <a:ext uri="{FF2B5EF4-FFF2-40B4-BE49-F238E27FC236}">
                <a16:creationId xmlns:a16="http://schemas.microsoft.com/office/drawing/2014/main" id="{9365FB99-8E0A-B20C-C9E1-5153035F33F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84034" y="1828206"/>
            <a:ext cx="1971236" cy="2954640"/>
          </a:xfrm>
          <a:prstGeom prst="rect">
            <a:avLst/>
          </a:prstGeom>
          <a:effectLst>
            <a:softEdge rad="0"/>
          </a:effectLst>
        </p:spPr>
      </p:pic>
      <p:pic>
        <p:nvPicPr>
          <p:cNvPr id="13" name="그림 1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356F90FB-28D9-9B6A-8952-81AC8CCEB1C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94168" y="1827246"/>
            <a:ext cx="2003664" cy="2955600"/>
          </a:xfrm>
          <a:prstGeom prst="rect">
            <a:avLst/>
          </a:prstGeom>
          <a:effectLst>
            <a:softEdge rad="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AC2673-F020-888A-0038-2B51BEF7D805}"/>
              </a:ext>
            </a:extLst>
          </p:cNvPr>
          <p:cNvSpPr txBox="1"/>
          <p:nvPr/>
        </p:nvSpPr>
        <p:spPr>
          <a:xfrm>
            <a:off x="1371183" y="5315844"/>
            <a:ext cx="2759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기상청 </a:t>
            </a:r>
            <a:r>
              <a:rPr lang="en-US" altLang="ko-KR" sz="1400" dirty="0"/>
              <a:t>API</a:t>
            </a:r>
            <a:r>
              <a:rPr lang="ko-KR" altLang="en-US" sz="1400" dirty="0"/>
              <a:t>키 정보를 받아와</a:t>
            </a:r>
            <a:endParaRPr lang="en-US" altLang="ko-KR" sz="1400" dirty="0"/>
          </a:p>
          <a:p>
            <a:r>
              <a:rPr lang="ko-KR" altLang="en-US" sz="1400" dirty="0"/>
              <a:t>날씨 확인 및 </a:t>
            </a:r>
            <a:r>
              <a:rPr lang="ko-KR" altLang="en-US" sz="1400" dirty="0" err="1"/>
              <a:t>온도별</a:t>
            </a:r>
            <a:r>
              <a:rPr lang="ko-KR" altLang="en-US" sz="1400" dirty="0"/>
              <a:t> 옷 추천 제공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8EF016-86F7-E383-4057-2BC5187974B0}"/>
              </a:ext>
            </a:extLst>
          </p:cNvPr>
          <p:cNvSpPr txBox="1"/>
          <p:nvPr/>
        </p:nvSpPr>
        <p:spPr>
          <a:xfrm>
            <a:off x="4871741" y="5315844"/>
            <a:ext cx="24192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다양한 사용자들과 자유롭게</a:t>
            </a:r>
            <a:endParaRPr lang="en-US" altLang="ko-KR" sz="1400" dirty="0"/>
          </a:p>
          <a:p>
            <a:r>
              <a:rPr lang="ko-KR" altLang="en-US" sz="1400" dirty="0"/>
              <a:t>소통할 수 있는 창구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44723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D93EE47-D586-1F89-9D6D-FCC781F8796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35620" y="602166"/>
            <a:ext cx="10939346" cy="5664819"/>
          </a:xfrm>
          <a:prstGeom prst="rect">
            <a:avLst/>
          </a:prstGeom>
          <a:pattFill prst="dotGrid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3D35A4-714B-08B5-6832-C5B198DE28B7}"/>
              </a:ext>
            </a:extLst>
          </p:cNvPr>
          <p:cNvSpPr/>
          <p:nvPr/>
        </p:nvSpPr>
        <p:spPr>
          <a:xfrm>
            <a:off x="635620" y="602166"/>
            <a:ext cx="10939346" cy="8363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3E7B443-6324-158B-1E35-16C4A72252AD}"/>
              </a:ext>
            </a:extLst>
          </p:cNvPr>
          <p:cNvSpPr/>
          <p:nvPr/>
        </p:nvSpPr>
        <p:spPr>
          <a:xfrm>
            <a:off x="10080702" y="847492"/>
            <a:ext cx="338736" cy="338736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00CA5EF-E04A-5FD5-D5B4-B2731BDACE52}"/>
              </a:ext>
            </a:extLst>
          </p:cNvPr>
          <p:cNvSpPr/>
          <p:nvPr/>
        </p:nvSpPr>
        <p:spPr>
          <a:xfrm>
            <a:off x="10524651" y="847492"/>
            <a:ext cx="338736" cy="338736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A71BBE7-2404-6953-5DC9-B35689E25D50}"/>
              </a:ext>
            </a:extLst>
          </p:cNvPr>
          <p:cNvSpPr/>
          <p:nvPr/>
        </p:nvSpPr>
        <p:spPr>
          <a:xfrm>
            <a:off x="10968601" y="847492"/>
            <a:ext cx="338736" cy="33873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8ADB66-0C63-2397-4C10-93B17DC52EBE}"/>
              </a:ext>
            </a:extLst>
          </p:cNvPr>
          <p:cNvSpPr txBox="1"/>
          <p:nvPr/>
        </p:nvSpPr>
        <p:spPr>
          <a:xfrm>
            <a:off x="949789" y="789503"/>
            <a:ext cx="1425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주요 기능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6ABE3E7-5DC7-6862-ED17-5CDDB149A442}"/>
              </a:ext>
            </a:extLst>
          </p:cNvPr>
          <p:cNvSpPr/>
          <p:nvPr/>
        </p:nvSpPr>
        <p:spPr>
          <a:xfrm rot="20780450">
            <a:off x="89622" y="195452"/>
            <a:ext cx="1514263" cy="5989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83A8B4-931A-C68E-1988-462175F55BBE}"/>
              </a:ext>
            </a:extLst>
          </p:cNvPr>
          <p:cNvSpPr txBox="1"/>
          <p:nvPr/>
        </p:nvSpPr>
        <p:spPr>
          <a:xfrm rot="20780450">
            <a:off x="256881" y="259857"/>
            <a:ext cx="1214499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3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DDC49E00-7C8B-E062-1900-98D17C4C30D3}"/>
              </a:ext>
            </a:extLst>
          </p:cNvPr>
          <p:cNvSpPr/>
          <p:nvPr/>
        </p:nvSpPr>
        <p:spPr>
          <a:xfrm>
            <a:off x="1319720" y="1683833"/>
            <a:ext cx="2759326" cy="43306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C2BC909-78CE-27CE-3D03-88A6EC205092}"/>
              </a:ext>
            </a:extLst>
          </p:cNvPr>
          <p:cNvSpPr/>
          <p:nvPr/>
        </p:nvSpPr>
        <p:spPr>
          <a:xfrm>
            <a:off x="4727488" y="1683833"/>
            <a:ext cx="2759326" cy="43306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A3DE07AA-959C-86B4-17BC-EC74AB1BD30F}"/>
              </a:ext>
            </a:extLst>
          </p:cNvPr>
          <p:cNvSpPr/>
          <p:nvPr/>
        </p:nvSpPr>
        <p:spPr>
          <a:xfrm>
            <a:off x="8135256" y="1683833"/>
            <a:ext cx="2759326" cy="43306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A7F1142-8C1A-7DB9-E634-670FFE90CEC3}"/>
              </a:ext>
            </a:extLst>
          </p:cNvPr>
          <p:cNvSpPr txBox="1"/>
          <p:nvPr/>
        </p:nvSpPr>
        <p:spPr>
          <a:xfrm>
            <a:off x="4252070" y="3632150"/>
            <a:ext cx="302393" cy="340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</a:t>
            </a:r>
            <a:endParaRPr lang="ko-KR" altLang="en-US" dirty="0">
              <a:latin typeface="+mn-ea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BE5EF44-73D8-6BC6-8574-F3D78FFBF9FF}"/>
              </a:ext>
            </a:extLst>
          </p:cNvPr>
          <p:cNvSpPr txBox="1"/>
          <p:nvPr/>
        </p:nvSpPr>
        <p:spPr>
          <a:xfrm>
            <a:off x="7659839" y="3632150"/>
            <a:ext cx="302393" cy="340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</a:t>
            </a:r>
            <a:endParaRPr lang="ko-KR" altLang="en-US" dirty="0">
              <a:latin typeface="+mn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26E2B60-1A61-4017-874B-05645FD65E99}"/>
              </a:ext>
            </a:extLst>
          </p:cNvPr>
          <p:cNvSpPr txBox="1"/>
          <p:nvPr/>
        </p:nvSpPr>
        <p:spPr>
          <a:xfrm>
            <a:off x="2308477" y="3325356"/>
            <a:ext cx="781812" cy="3687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7BA52A7-0D95-BB44-58F0-6147A11EFA11}"/>
              </a:ext>
            </a:extLst>
          </p:cNvPr>
          <p:cNvSpPr txBox="1"/>
          <p:nvPr/>
        </p:nvSpPr>
        <p:spPr>
          <a:xfrm>
            <a:off x="5728256" y="3325356"/>
            <a:ext cx="781812" cy="3687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550373B-1A58-192E-F611-0FE6B8FF7502}"/>
              </a:ext>
            </a:extLst>
          </p:cNvPr>
          <p:cNvSpPr txBox="1"/>
          <p:nvPr/>
        </p:nvSpPr>
        <p:spPr>
          <a:xfrm>
            <a:off x="9148034" y="3325356"/>
            <a:ext cx="781812" cy="3687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7041860-3FD1-B248-7342-185DAE746339}"/>
              </a:ext>
            </a:extLst>
          </p:cNvPr>
          <p:cNvSpPr txBox="1"/>
          <p:nvPr/>
        </p:nvSpPr>
        <p:spPr>
          <a:xfrm>
            <a:off x="1653188" y="4861916"/>
            <a:ext cx="20329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</a:t>
            </a:r>
            <a:r>
              <a:rPr lang="ko-KR" altLang="en-US" sz="2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온도별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옷차림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E25491-3031-0FED-699C-6D2C3109F017}"/>
              </a:ext>
            </a:extLst>
          </p:cNvPr>
          <p:cNvSpPr txBox="1"/>
          <p:nvPr/>
        </p:nvSpPr>
        <p:spPr>
          <a:xfrm>
            <a:off x="5064903" y="4861916"/>
            <a:ext cx="20329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패션 커뮤니티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F8CA56-55F6-5B6B-A99D-DBE5A4C8105B}"/>
              </a:ext>
            </a:extLst>
          </p:cNvPr>
          <p:cNvSpPr txBox="1"/>
          <p:nvPr/>
        </p:nvSpPr>
        <p:spPr>
          <a:xfrm>
            <a:off x="8758864" y="4861916"/>
            <a:ext cx="15199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패션 일기</a:t>
            </a:r>
          </a:p>
        </p:txBody>
      </p:sp>
      <p:pic>
        <p:nvPicPr>
          <p:cNvPr id="10" name="그림 9" descr="텍스트, 스크린샷, 번호, 소프트웨어이(가) 표시된 사진&#10;&#10;자동 생성된 설명">
            <a:extLst>
              <a:ext uri="{FF2B5EF4-FFF2-40B4-BE49-F238E27FC236}">
                <a16:creationId xmlns:a16="http://schemas.microsoft.com/office/drawing/2014/main" id="{7D6090FF-A1F0-B2B2-A125-1B7FED83523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14387" y="1827246"/>
            <a:ext cx="2001064" cy="2955600"/>
          </a:xfrm>
          <a:prstGeom prst="rect">
            <a:avLst/>
          </a:prstGeom>
          <a:effectLst>
            <a:softEdge rad="0"/>
          </a:effectLst>
        </p:spPr>
      </p:pic>
      <p:pic>
        <p:nvPicPr>
          <p:cNvPr id="15" name="그림 14" descr="텍스트, 스크린샷, 폰트, 소프트웨어이(가) 표시된 사진&#10;&#10;자동 생성된 설명">
            <a:extLst>
              <a:ext uri="{FF2B5EF4-FFF2-40B4-BE49-F238E27FC236}">
                <a16:creationId xmlns:a16="http://schemas.microsoft.com/office/drawing/2014/main" id="{9365FB99-8E0A-B20C-C9E1-5153035F33F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84034" y="1828206"/>
            <a:ext cx="1971236" cy="2954640"/>
          </a:xfrm>
          <a:prstGeom prst="rect">
            <a:avLst/>
          </a:prstGeom>
          <a:effectLst>
            <a:softEdge rad="0"/>
          </a:effectLst>
        </p:spPr>
      </p:pic>
      <p:pic>
        <p:nvPicPr>
          <p:cNvPr id="13" name="그림 1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356F90FB-28D9-9B6A-8952-81AC8CCEB1C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94168" y="1827246"/>
            <a:ext cx="2003664" cy="2955600"/>
          </a:xfrm>
          <a:prstGeom prst="rect">
            <a:avLst/>
          </a:prstGeom>
          <a:effectLst>
            <a:softEdge rad="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AC2673-F020-888A-0038-2B51BEF7D805}"/>
              </a:ext>
            </a:extLst>
          </p:cNvPr>
          <p:cNvSpPr txBox="1"/>
          <p:nvPr/>
        </p:nvSpPr>
        <p:spPr>
          <a:xfrm>
            <a:off x="1371183" y="5315844"/>
            <a:ext cx="2759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기상청 </a:t>
            </a:r>
            <a:r>
              <a:rPr lang="en-US" altLang="ko-KR" sz="1400" dirty="0"/>
              <a:t>API</a:t>
            </a:r>
            <a:r>
              <a:rPr lang="ko-KR" altLang="en-US" sz="1400" dirty="0"/>
              <a:t>키 정보를 받아와</a:t>
            </a:r>
            <a:endParaRPr lang="en-US" altLang="ko-KR" sz="1400" dirty="0"/>
          </a:p>
          <a:p>
            <a:r>
              <a:rPr lang="ko-KR" altLang="en-US" sz="1400" dirty="0"/>
              <a:t>날씨 확인 및 </a:t>
            </a:r>
            <a:r>
              <a:rPr lang="ko-KR" altLang="en-US" sz="1400" dirty="0" err="1"/>
              <a:t>온도별</a:t>
            </a:r>
            <a:r>
              <a:rPr lang="ko-KR" altLang="en-US" sz="1400" dirty="0"/>
              <a:t> 옷 추천 제공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8EF016-86F7-E383-4057-2BC5187974B0}"/>
              </a:ext>
            </a:extLst>
          </p:cNvPr>
          <p:cNvSpPr txBox="1"/>
          <p:nvPr/>
        </p:nvSpPr>
        <p:spPr>
          <a:xfrm>
            <a:off x="4871741" y="5315844"/>
            <a:ext cx="24192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다양한 사용자들과 자유롭게</a:t>
            </a:r>
            <a:endParaRPr lang="en-US" altLang="ko-KR" sz="1400" dirty="0"/>
          </a:p>
          <a:p>
            <a:r>
              <a:rPr lang="ko-KR" altLang="en-US" sz="1400" dirty="0"/>
              <a:t>소통할 수 있는 창구</a:t>
            </a:r>
            <a:endParaRPr lang="en-US" altLang="ko-KR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3A597D-6522-8086-7688-BF3A99CEB129}"/>
              </a:ext>
            </a:extLst>
          </p:cNvPr>
          <p:cNvSpPr txBox="1"/>
          <p:nvPr/>
        </p:nvSpPr>
        <p:spPr>
          <a:xfrm>
            <a:off x="8199471" y="5312436"/>
            <a:ext cx="26789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SQLite DB</a:t>
            </a:r>
            <a:r>
              <a:rPr lang="ko-KR" altLang="en-US" sz="1400" dirty="0"/>
              <a:t>를 사용하여</a:t>
            </a:r>
            <a:endParaRPr lang="en-US" altLang="ko-KR" sz="1400" dirty="0"/>
          </a:p>
          <a:p>
            <a:r>
              <a:rPr lang="ko-KR" altLang="en-US" sz="1400" dirty="0"/>
              <a:t>사용자의 패션을 기록하는 공간 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1413199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D93EE47-D586-1F89-9D6D-FCC781F8796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35620" y="602166"/>
            <a:ext cx="10939346" cy="5664819"/>
          </a:xfrm>
          <a:prstGeom prst="rect">
            <a:avLst/>
          </a:prstGeom>
          <a:pattFill prst="dotGrid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3D35A4-714B-08B5-6832-C5B198DE28B7}"/>
              </a:ext>
            </a:extLst>
          </p:cNvPr>
          <p:cNvSpPr/>
          <p:nvPr/>
        </p:nvSpPr>
        <p:spPr>
          <a:xfrm>
            <a:off x="635620" y="602166"/>
            <a:ext cx="10939346" cy="8363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3E7B443-6324-158B-1E35-16C4A72252AD}"/>
              </a:ext>
            </a:extLst>
          </p:cNvPr>
          <p:cNvSpPr/>
          <p:nvPr/>
        </p:nvSpPr>
        <p:spPr>
          <a:xfrm>
            <a:off x="10080702" y="847492"/>
            <a:ext cx="338736" cy="338736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00CA5EF-E04A-5FD5-D5B4-B2731BDACE52}"/>
              </a:ext>
            </a:extLst>
          </p:cNvPr>
          <p:cNvSpPr/>
          <p:nvPr/>
        </p:nvSpPr>
        <p:spPr>
          <a:xfrm>
            <a:off x="10524651" y="847492"/>
            <a:ext cx="338736" cy="338736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A71BBE7-2404-6953-5DC9-B35689E25D50}"/>
              </a:ext>
            </a:extLst>
          </p:cNvPr>
          <p:cNvSpPr/>
          <p:nvPr/>
        </p:nvSpPr>
        <p:spPr>
          <a:xfrm>
            <a:off x="10968601" y="847492"/>
            <a:ext cx="338736" cy="33873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8ADB66-0C63-2397-4C10-93B17DC52EBE}"/>
              </a:ext>
            </a:extLst>
          </p:cNvPr>
          <p:cNvSpPr txBox="1"/>
          <p:nvPr/>
        </p:nvSpPr>
        <p:spPr>
          <a:xfrm>
            <a:off x="949789" y="789503"/>
            <a:ext cx="1425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주요 기능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6ABE3E7-5DC7-6862-ED17-5CDDB149A442}"/>
              </a:ext>
            </a:extLst>
          </p:cNvPr>
          <p:cNvSpPr/>
          <p:nvPr/>
        </p:nvSpPr>
        <p:spPr>
          <a:xfrm rot="20780450">
            <a:off x="89622" y="195452"/>
            <a:ext cx="1514263" cy="5989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83A8B4-931A-C68E-1988-462175F55BBE}"/>
              </a:ext>
            </a:extLst>
          </p:cNvPr>
          <p:cNvSpPr txBox="1"/>
          <p:nvPr/>
        </p:nvSpPr>
        <p:spPr>
          <a:xfrm rot="20780450">
            <a:off x="256881" y="259857"/>
            <a:ext cx="1214499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3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DDC49E00-7C8B-E062-1900-98D17C4C30D3}"/>
              </a:ext>
            </a:extLst>
          </p:cNvPr>
          <p:cNvSpPr/>
          <p:nvPr/>
        </p:nvSpPr>
        <p:spPr>
          <a:xfrm>
            <a:off x="1319720" y="1683833"/>
            <a:ext cx="2759326" cy="43306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A7F1142-8C1A-7DB9-E634-670FFE90CEC3}"/>
              </a:ext>
            </a:extLst>
          </p:cNvPr>
          <p:cNvSpPr txBox="1"/>
          <p:nvPr/>
        </p:nvSpPr>
        <p:spPr>
          <a:xfrm>
            <a:off x="4252070" y="3632150"/>
            <a:ext cx="302393" cy="340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</a:t>
            </a:r>
            <a:endParaRPr lang="ko-KR" altLang="en-US" dirty="0">
              <a:latin typeface="+mn-ea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BE5EF44-73D8-6BC6-8574-F3D78FFBF9FF}"/>
              </a:ext>
            </a:extLst>
          </p:cNvPr>
          <p:cNvSpPr txBox="1"/>
          <p:nvPr/>
        </p:nvSpPr>
        <p:spPr>
          <a:xfrm>
            <a:off x="7659839" y="3632150"/>
            <a:ext cx="302393" cy="340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</a:t>
            </a:r>
            <a:endParaRPr lang="ko-KR" altLang="en-US" dirty="0">
              <a:latin typeface="+mn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26E2B60-1A61-4017-874B-05645FD65E99}"/>
              </a:ext>
            </a:extLst>
          </p:cNvPr>
          <p:cNvSpPr txBox="1"/>
          <p:nvPr/>
        </p:nvSpPr>
        <p:spPr>
          <a:xfrm>
            <a:off x="2308477" y="3325356"/>
            <a:ext cx="781812" cy="3687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7BA52A7-0D95-BB44-58F0-6147A11EFA11}"/>
              </a:ext>
            </a:extLst>
          </p:cNvPr>
          <p:cNvSpPr txBox="1"/>
          <p:nvPr/>
        </p:nvSpPr>
        <p:spPr>
          <a:xfrm>
            <a:off x="5728256" y="3325356"/>
            <a:ext cx="781812" cy="3687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550373B-1A58-192E-F611-0FE6B8FF7502}"/>
              </a:ext>
            </a:extLst>
          </p:cNvPr>
          <p:cNvSpPr txBox="1"/>
          <p:nvPr/>
        </p:nvSpPr>
        <p:spPr>
          <a:xfrm>
            <a:off x="9148034" y="3325356"/>
            <a:ext cx="781812" cy="3687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7041860-3FD1-B248-7342-185DAE746339}"/>
              </a:ext>
            </a:extLst>
          </p:cNvPr>
          <p:cNvSpPr txBox="1"/>
          <p:nvPr/>
        </p:nvSpPr>
        <p:spPr>
          <a:xfrm>
            <a:off x="1653188" y="4861916"/>
            <a:ext cx="20329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sz="2000" b="1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온도별</a:t>
            </a:r>
            <a:r>
              <a:rPr lang="ko-KR" altLang="en-US" sz="2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옷차림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E25491-3031-0FED-699C-6D2C3109F017}"/>
              </a:ext>
            </a:extLst>
          </p:cNvPr>
          <p:cNvSpPr txBox="1"/>
          <p:nvPr/>
        </p:nvSpPr>
        <p:spPr>
          <a:xfrm>
            <a:off x="5064903" y="4861916"/>
            <a:ext cx="20329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패션 커뮤니티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F8CA56-55F6-5B6B-A99D-DBE5A4C8105B}"/>
              </a:ext>
            </a:extLst>
          </p:cNvPr>
          <p:cNvSpPr txBox="1"/>
          <p:nvPr/>
        </p:nvSpPr>
        <p:spPr>
          <a:xfrm>
            <a:off x="8758864" y="4861916"/>
            <a:ext cx="15199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패션 일기</a:t>
            </a:r>
          </a:p>
        </p:txBody>
      </p:sp>
      <p:pic>
        <p:nvPicPr>
          <p:cNvPr id="10" name="그림 9" descr="텍스트, 스크린샷, 번호, 소프트웨어이(가) 표시된 사진&#10;&#10;자동 생성된 설명">
            <a:extLst>
              <a:ext uri="{FF2B5EF4-FFF2-40B4-BE49-F238E27FC236}">
                <a16:creationId xmlns:a16="http://schemas.microsoft.com/office/drawing/2014/main" id="{7D6090FF-A1F0-B2B2-A125-1B7FED83523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14387" y="1827246"/>
            <a:ext cx="2001064" cy="2955600"/>
          </a:xfrm>
          <a:prstGeom prst="rect">
            <a:avLst/>
          </a:prstGeom>
          <a:effectLst>
            <a:softEdge rad="0"/>
          </a:effectLst>
        </p:spPr>
      </p:pic>
      <p:pic>
        <p:nvPicPr>
          <p:cNvPr id="15" name="그림 14" descr="텍스트, 스크린샷, 폰트, 소프트웨어이(가) 표시된 사진&#10;&#10;자동 생성된 설명">
            <a:extLst>
              <a:ext uri="{FF2B5EF4-FFF2-40B4-BE49-F238E27FC236}">
                <a16:creationId xmlns:a16="http://schemas.microsoft.com/office/drawing/2014/main" id="{9365FB99-8E0A-B20C-C9E1-5153035F33F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84034" y="1828206"/>
            <a:ext cx="1971236" cy="2954640"/>
          </a:xfrm>
          <a:prstGeom prst="rect">
            <a:avLst/>
          </a:prstGeom>
          <a:effectLst>
            <a:softEdge rad="0"/>
          </a:effectLst>
        </p:spPr>
      </p:pic>
      <p:pic>
        <p:nvPicPr>
          <p:cNvPr id="13" name="그림 1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356F90FB-28D9-9B6A-8952-81AC8CCEB1C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94168" y="1827246"/>
            <a:ext cx="2003664" cy="2955600"/>
          </a:xfrm>
          <a:prstGeom prst="rect">
            <a:avLst/>
          </a:prstGeom>
          <a:effectLst>
            <a:softEdge rad="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AC2673-F020-888A-0038-2B51BEF7D805}"/>
              </a:ext>
            </a:extLst>
          </p:cNvPr>
          <p:cNvSpPr txBox="1"/>
          <p:nvPr/>
        </p:nvSpPr>
        <p:spPr>
          <a:xfrm>
            <a:off x="1371183" y="5315844"/>
            <a:ext cx="2759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기상청 </a:t>
            </a:r>
            <a:r>
              <a:rPr lang="en-US" altLang="ko-KR" sz="1400" dirty="0"/>
              <a:t>API</a:t>
            </a:r>
            <a:r>
              <a:rPr lang="ko-KR" altLang="en-US" sz="1400" dirty="0"/>
              <a:t>키 정보를 받아와</a:t>
            </a:r>
            <a:endParaRPr lang="en-US" altLang="ko-KR" sz="1400" dirty="0"/>
          </a:p>
          <a:p>
            <a:r>
              <a:rPr lang="ko-KR" altLang="en-US" sz="1400" dirty="0"/>
              <a:t>날씨 확인 및 </a:t>
            </a:r>
            <a:r>
              <a:rPr lang="ko-KR" altLang="en-US" sz="1400" dirty="0" err="1"/>
              <a:t>온도별</a:t>
            </a:r>
            <a:r>
              <a:rPr lang="ko-KR" altLang="en-US" sz="1400" dirty="0"/>
              <a:t> 옷 추천 제공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8EF016-86F7-E383-4057-2BC5187974B0}"/>
              </a:ext>
            </a:extLst>
          </p:cNvPr>
          <p:cNvSpPr txBox="1"/>
          <p:nvPr/>
        </p:nvSpPr>
        <p:spPr>
          <a:xfrm>
            <a:off x="4871741" y="5315844"/>
            <a:ext cx="24192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다양한 사용자들과 자유롭게</a:t>
            </a:r>
            <a:endParaRPr lang="en-US" altLang="ko-KR" sz="1400" dirty="0"/>
          </a:p>
          <a:p>
            <a:r>
              <a:rPr lang="ko-KR" altLang="en-US" sz="1400" dirty="0"/>
              <a:t>소통할 수 있는 창구</a:t>
            </a:r>
            <a:endParaRPr lang="en-US" altLang="ko-KR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3A597D-6522-8086-7688-BF3A99CEB129}"/>
              </a:ext>
            </a:extLst>
          </p:cNvPr>
          <p:cNvSpPr txBox="1"/>
          <p:nvPr/>
        </p:nvSpPr>
        <p:spPr>
          <a:xfrm>
            <a:off x="8199471" y="5312436"/>
            <a:ext cx="26789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SQLite DB</a:t>
            </a:r>
            <a:r>
              <a:rPr lang="ko-KR" altLang="en-US" sz="1400" dirty="0"/>
              <a:t>를 사용하여</a:t>
            </a:r>
            <a:endParaRPr lang="en-US" altLang="ko-KR" sz="1400" dirty="0"/>
          </a:p>
          <a:p>
            <a:r>
              <a:rPr lang="ko-KR" altLang="en-US" sz="1400" dirty="0"/>
              <a:t>사용자의 패션을 기록하는 공간 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3648883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D93EE47-D586-1F89-9D6D-FCC781F8796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35620" y="602166"/>
            <a:ext cx="10939346" cy="5664819"/>
          </a:xfrm>
          <a:prstGeom prst="rect">
            <a:avLst/>
          </a:prstGeom>
          <a:pattFill prst="dotGrid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3D35A4-714B-08B5-6832-C5B198DE28B7}"/>
              </a:ext>
            </a:extLst>
          </p:cNvPr>
          <p:cNvSpPr/>
          <p:nvPr/>
        </p:nvSpPr>
        <p:spPr>
          <a:xfrm>
            <a:off x="635620" y="602166"/>
            <a:ext cx="10939346" cy="8363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3E7B443-6324-158B-1E35-16C4A72252AD}"/>
              </a:ext>
            </a:extLst>
          </p:cNvPr>
          <p:cNvSpPr/>
          <p:nvPr/>
        </p:nvSpPr>
        <p:spPr>
          <a:xfrm>
            <a:off x="10080702" y="847492"/>
            <a:ext cx="338736" cy="338736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00CA5EF-E04A-5FD5-D5B4-B2731BDACE52}"/>
              </a:ext>
            </a:extLst>
          </p:cNvPr>
          <p:cNvSpPr/>
          <p:nvPr/>
        </p:nvSpPr>
        <p:spPr>
          <a:xfrm>
            <a:off x="10524651" y="847492"/>
            <a:ext cx="338736" cy="338736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A71BBE7-2404-6953-5DC9-B35689E25D50}"/>
              </a:ext>
            </a:extLst>
          </p:cNvPr>
          <p:cNvSpPr/>
          <p:nvPr/>
        </p:nvSpPr>
        <p:spPr>
          <a:xfrm>
            <a:off x="10968601" y="847492"/>
            <a:ext cx="338736" cy="33873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8ADB66-0C63-2397-4C10-93B17DC52EBE}"/>
              </a:ext>
            </a:extLst>
          </p:cNvPr>
          <p:cNvSpPr txBox="1"/>
          <p:nvPr/>
        </p:nvSpPr>
        <p:spPr>
          <a:xfrm>
            <a:off x="949789" y="789503"/>
            <a:ext cx="3528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온도별</a:t>
            </a:r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옷차림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– </a:t>
            </a:r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메인 화면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6ABE3E7-5DC7-6862-ED17-5CDDB149A442}"/>
              </a:ext>
            </a:extLst>
          </p:cNvPr>
          <p:cNvSpPr/>
          <p:nvPr/>
        </p:nvSpPr>
        <p:spPr>
          <a:xfrm rot="20780450">
            <a:off x="89622" y="195452"/>
            <a:ext cx="1514263" cy="5989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83A8B4-931A-C68E-1988-462175F55BBE}"/>
              </a:ext>
            </a:extLst>
          </p:cNvPr>
          <p:cNvSpPr txBox="1"/>
          <p:nvPr/>
        </p:nvSpPr>
        <p:spPr>
          <a:xfrm rot="20780450">
            <a:off x="256881" y="259857"/>
            <a:ext cx="1214499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3-1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068C2E-21DE-B1F6-32AB-51CB0BD8E385}"/>
              </a:ext>
            </a:extLst>
          </p:cNvPr>
          <p:cNvSpPr txBox="1"/>
          <p:nvPr/>
        </p:nvSpPr>
        <p:spPr>
          <a:xfrm>
            <a:off x="949788" y="1733021"/>
            <a:ext cx="330082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현재 위치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사용자의 현재 위치 표시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현재 날씨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사용자의 현재 날씨 확인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시간</a:t>
            </a:r>
            <a:r>
              <a:rPr lang="en-US" altLang="ko-KR" dirty="0"/>
              <a:t>/</a:t>
            </a:r>
            <a:r>
              <a:rPr lang="ko-KR" altLang="en-US" dirty="0"/>
              <a:t>온도</a:t>
            </a:r>
            <a:r>
              <a:rPr lang="en-US" altLang="ko-KR" dirty="0"/>
              <a:t>/</a:t>
            </a:r>
            <a:r>
              <a:rPr lang="ko-KR" altLang="en-US" dirty="0"/>
              <a:t>기상상태 표시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 err="1"/>
              <a:t>온도별</a:t>
            </a:r>
            <a:r>
              <a:rPr lang="ko-KR" altLang="en-US" dirty="0"/>
              <a:t> 옷 추천</a:t>
            </a:r>
            <a:endParaRPr lang="en-US" altLang="ko-KR" dirty="0"/>
          </a:p>
        </p:txBody>
      </p:sp>
      <p:pic>
        <p:nvPicPr>
          <p:cNvPr id="16" name="그림 15" descr="텍스트, 스크린샷, 폰트, 소프트웨어이(가) 표시된 사진&#10;&#10;자동 생성된 설명">
            <a:extLst>
              <a:ext uri="{FF2B5EF4-FFF2-40B4-BE49-F238E27FC236}">
                <a16:creationId xmlns:a16="http://schemas.microsoft.com/office/drawing/2014/main" id="{F1EAEF22-7C59-9A4F-33E2-9C1B281283C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5505" y="1612488"/>
            <a:ext cx="2008800" cy="4464000"/>
          </a:xfrm>
          <a:prstGeom prst="rect">
            <a:avLst/>
          </a:prstGeom>
        </p:spPr>
      </p:pic>
      <p:pic>
        <p:nvPicPr>
          <p:cNvPr id="18" name="그림 17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7FCDC524-80A4-F04B-553D-9ED84CF552F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1270" y="1612488"/>
            <a:ext cx="2008800" cy="44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053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D93EE47-D586-1F89-9D6D-FCC781F8796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35620" y="602166"/>
            <a:ext cx="10939346" cy="5664819"/>
          </a:xfrm>
          <a:prstGeom prst="rect">
            <a:avLst/>
          </a:prstGeom>
          <a:pattFill prst="dotGrid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3D35A4-714B-08B5-6832-C5B198DE28B7}"/>
              </a:ext>
            </a:extLst>
          </p:cNvPr>
          <p:cNvSpPr/>
          <p:nvPr/>
        </p:nvSpPr>
        <p:spPr>
          <a:xfrm>
            <a:off x="635620" y="602166"/>
            <a:ext cx="10939346" cy="8363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3E7B443-6324-158B-1E35-16C4A72252AD}"/>
              </a:ext>
            </a:extLst>
          </p:cNvPr>
          <p:cNvSpPr/>
          <p:nvPr/>
        </p:nvSpPr>
        <p:spPr>
          <a:xfrm>
            <a:off x="10080702" y="847492"/>
            <a:ext cx="338736" cy="338736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00CA5EF-E04A-5FD5-D5B4-B2731BDACE52}"/>
              </a:ext>
            </a:extLst>
          </p:cNvPr>
          <p:cNvSpPr/>
          <p:nvPr/>
        </p:nvSpPr>
        <p:spPr>
          <a:xfrm>
            <a:off x="10524651" y="847492"/>
            <a:ext cx="338736" cy="338736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A71BBE7-2404-6953-5DC9-B35689E25D50}"/>
              </a:ext>
            </a:extLst>
          </p:cNvPr>
          <p:cNvSpPr/>
          <p:nvPr/>
        </p:nvSpPr>
        <p:spPr>
          <a:xfrm>
            <a:off x="10968601" y="847492"/>
            <a:ext cx="338736" cy="338736"/>
          </a:xfrm>
          <a:prstGeom prst="ellipse">
            <a:avLst/>
          </a:prstGeom>
          <a:solidFill>
            <a:srgbClr val="00B050"/>
          </a:solidFill>
          <a:ln>
            <a:noFill/>
          </a:ln>
          <a:effectLst>
            <a:outerShdw blurRad="254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8ADB66-0C63-2397-4C10-93B17DC52EBE}"/>
              </a:ext>
            </a:extLst>
          </p:cNvPr>
          <p:cNvSpPr txBox="1"/>
          <p:nvPr/>
        </p:nvSpPr>
        <p:spPr>
          <a:xfrm>
            <a:off x="949789" y="789503"/>
            <a:ext cx="35429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온도별</a:t>
            </a:r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옷차림 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– </a:t>
            </a:r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날씨 정보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6ABE3E7-5DC7-6862-ED17-5CDDB149A442}"/>
              </a:ext>
            </a:extLst>
          </p:cNvPr>
          <p:cNvSpPr/>
          <p:nvPr/>
        </p:nvSpPr>
        <p:spPr>
          <a:xfrm rot="20780450">
            <a:off x="89622" y="195452"/>
            <a:ext cx="1514263" cy="5989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83A8B4-931A-C68E-1988-462175F55BBE}"/>
              </a:ext>
            </a:extLst>
          </p:cNvPr>
          <p:cNvSpPr txBox="1"/>
          <p:nvPr/>
        </p:nvSpPr>
        <p:spPr>
          <a:xfrm rot="20780450">
            <a:off x="256881" y="259857"/>
            <a:ext cx="1214499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3-1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A668A1-CD46-17C3-EF61-FE2E6117BC78}"/>
              </a:ext>
            </a:extLst>
          </p:cNvPr>
          <p:cNvSpPr txBox="1"/>
          <p:nvPr/>
        </p:nvSpPr>
        <p:spPr>
          <a:xfrm>
            <a:off x="949789" y="1733021"/>
            <a:ext cx="314043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기상청 </a:t>
            </a:r>
            <a:r>
              <a:rPr lang="en-US" altLang="ko-KR" dirty="0"/>
              <a:t>API</a:t>
            </a:r>
            <a:r>
              <a:rPr lang="ko-KR" altLang="en-US" dirty="0"/>
              <a:t>키 활용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오늘 날씨 확인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시간</a:t>
            </a:r>
            <a:r>
              <a:rPr lang="en-US" altLang="ko-KR" dirty="0"/>
              <a:t>/</a:t>
            </a:r>
            <a:r>
              <a:rPr lang="ko-KR" altLang="en-US" dirty="0"/>
              <a:t>온도</a:t>
            </a:r>
            <a:r>
              <a:rPr lang="en-US" altLang="ko-KR" dirty="0"/>
              <a:t>/</a:t>
            </a:r>
            <a:r>
              <a:rPr lang="ko-KR" altLang="en-US" dirty="0"/>
              <a:t>기상상태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시간대별 날씨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내일</a:t>
            </a:r>
            <a:r>
              <a:rPr lang="en-US" altLang="ko-KR" dirty="0"/>
              <a:t>/</a:t>
            </a:r>
            <a:r>
              <a:rPr lang="ko-KR" altLang="en-US" dirty="0"/>
              <a:t>모레 날씨 확인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오전</a:t>
            </a:r>
            <a:r>
              <a:rPr lang="en-US" altLang="ko-KR" dirty="0"/>
              <a:t>/</a:t>
            </a:r>
            <a:r>
              <a:rPr lang="ko-KR" altLang="en-US" dirty="0"/>
              <a:t>오후 날씨 비교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시간대별 날씨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13" name="그림 12" descr="텍스트, 스크린샷, 소프트웨어, 운영 체제이(가) 표시된 사진&#10;&#10;자동 생성된 설명">
            <a:extLst>
              <a:ext uri="{FF2B5EF4-FFF2-40B4-BE49-F238E27FC236}">
                <a16:creationId xmlns:a16="http://schemas.microsoft.com/office/drawing/2014/main" id="{4F1A1E90-4433-553A-6D01-AFB42F5F8C4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988" y="1610914"/>
            <a:ext cx="2008800" cy="4464000"/>
          </a:xfrm>
          <a:prstGeom prst="rect">
            <a:avLst/>
          </a:prstGeom>
        </p:spPr>
      </p:pic>
      <p:pic>
        <p:nvPicPr>
          <p:cNvPr id="15" name="그림 14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9B1C5F30-6B90-7A5B-A60C-9A8B1127A26C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3631" y="1609401"/>
            <a:ext cx="2009303" cy="44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894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chatGPT">
      <a:dk1>
        <a:sysClr val="windowText" lastClr="000000"/>
      </a:dk1>
      <a:lt1>
        <a:sysClr val="window" lastClr="FFFFFF"/>
      </a:lt1>
      <a:dk2>
        <a:srgbClr val="3A3838"/>
      </a:dk2>
      <a:lt2>
        <a:srgbClr val="E7E6E6"/>
      </a:lt2>
      <a:accent1>
        <a:srgbClr val="B0A3F8"/>
      </a:accent1>
      <a:accent2>
        <a:srgbClr val="CD9FD2"/>
      </a:accent2>
      <a:accent3>
        <a:srgbClr val="F3ACCC"/>
      </a:accent3>
      <a:accent4>
        <a:srgbClr val="F8D9D4"/>
      </a:accent4>
      <a:accent5>
        <a:srgbClr val="FBB97D"/>
      </a:accent5>
      <a:accent6>
        <a:srgbClr val="F5857B"/>
      </a:accent6>
      <a:hlink>
        <a:srgbClr val="3F3F3F"/>
      </a:hlink>
      <a:folHlink>
        <a:srgbClr val="3F3F3F"/>
      </a:folHlink>
    </a:clrScheme>
    <a:fontScheme name="LINE Seed Sans KR Thin">
      <a:majorFont>
        <a:latin typeface="LINE Seed Sans KR Bold"/>
        <a:ea typeface="LINE Seed Sans KR Bold"/>
        <a:cs typeface=""/>
      </a:majorFont>
      <a:minorFont>
        <a:latin typeface="LINE Seed Sans KR Thin"/>
        <a:ea typeface="LINE Seed Sans KR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924</TotalTime>
  <Words>888</Words>
  <Application>Microsoft Office PowerPoint</Application>
  <PresentationFormat>와이드스크린</PresentationFormat>
  <Paragraphs>239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4" baseType="lpstr">
      <vt:lpstr>LINE Seed Sans KR Bold</vt:lpstr>
      <vt:lpstr>LINE Seed Sans KR Regular</vt:lpstr>
      <vt:lpstr>LINE Seed Sans KR Thin</vt:lpstr>
      <vt:lpstr>나눔고딕</vt:lpstr>
      <vt:lpstr>나눔고딕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보미 이</cp:lastModifiedBy>
  <cp:revision>77</cp:revision>
  <dcterms:created xsi:type="dcterms:W3CDTF">2023-03-02T07:25:09Z</dcterms:created>
  <dcterms:modified xsi:type="dcterms:W3CDTF">2023-12-07T07:11:37Z</dcterms:modified>
</cp:coreProperties>
</file>

<file path=docProps/thumbnail.jpeg>
</file>